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ppt/tags/tag15.xml" ContentType="application/vnd.openxmlformats-officedocument.presentationml.tags+xml"/>
  <Override PartName="/ppt/notesSlides/notesSlide46.xml" ContentType="application/vnd.openxmlformats-officedocument.presentationml.notesSlide+xml"/>
  <Override PartName="/ppt/tags/tag1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2"/>
  </p:notesMasterIdLst>
  <p:handoutMasterIdLst>
    <p:handoutMasterId r:id="rId53"/>
  </p:handoutMasterIdLst>
  <p:sldIdLst>
    <p:sldId id="1099" r:id="rId2"/>
    <p:sldId id="256" r:id="rId3"/>
    <p:sldId id="1091" r:id="rId4"/>
    <p:sldId id="1082" r:id="rId5"/>
    <p:sldId id="1016" r:id="rId6"/>
    <p:sldId id="1019" r:id="rId7"/>
    <p:sldId id="1084" r:id="rId8"/>
    <p:sldId id="1020" r:id="rId9"/>
    <p:sldId id="1004" r:id="rId10"/>
    <p:sldId id="1023" r:id="rId11"/>
    <p:sldId id="1081" r:id="rId12"/>
    <p:sldId id="1014" r:id="rId13"/>
    <p:sldId id="1049" r:id="rId14"/>
    <p:sldId id="935" r:id="rId15"/>
    <p:sldId id="1012" r:id="rId16"/>
    <p:sldId id="936" r:id="rId17"/>
    <p:sldId id="937" r:id="rId18"/>
    <p:sldId id="1083" r:id="rId19"/>
    <p:sldId id="1025" r:id="rId20"/>
    <p:sldId id="1060" r:id="rId21"/>
    <p:sldId id="1032" r:id="rId22"/>
    <p:sldId id="1062" r:id="rId23"/>
    <p:sldId id="917" r:id="rId24"/>
    <p:sldId id="1031" r:id="rId25"/>
    <p:sldId id="966" r:id="rId26"/>
    <p:sldId id="1070" r:id="rId27"/>
    <p:sldId id="1072" r:id="rId28"/>
    <p:sldId id="1073" r:id="rId29"/>
    <p:sldId id="980" r:id="rId30"/>
    <p:sldId id="1074" r:id="rId31"/>
    <p:sldId id="1075" r:id="rId32"/>
    <p:sldId id="1076" r:id="rId33"/>
    <p:sldId id="1077" r:id="rId34"/>
    <p:sldId id="1095" r:id="rId35"/>
    <p:sldId id="1078" r:id="rId36"/>
    <p:sldId id="845" r:id="rId37"/>
    <p:sldId id="1089" r:id="rId38"/>
    <p:sldId id="1092" r:id="rId39"/>
    <p:sldId id="1090" r:id="rId40"/>
    <p:sldId id="952" r:id="rId41"/>
    <p:sldId id="991" r:id="rId42"/>
    <p:sldId id="941" r:id="rId43"/>
    <p:sldId id="923" r:id="rId44"/>
    <p:sldId id="1038" r:id="rId45"/>
    <p:sldId id="1096" r:id="rId46"/>
    <p:sldId id="1097" r:id="rId47"/>
    <p:sldId id="1098" r:id="rId48"/>
    <p:sldId id="1086" r:id="rId49"/>
    <p:sldId id="1010" r:id="rId50"/>
    <p:sldId id="954" r:id="rId51"/>
  </p:sldIdLst>
  <p:sldSz cx="12192000" cy="6858000"/>
  <p:notesSz cx="6797675" cy="9926638"/>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66FF"/>
    <a:srgbClr val="1E5E7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04" autoAdjust="0"/>
    <p:restoredTop sz="95026" autoAdjust="0"/>
  </p:normalViewPr>
  <p:slideViewPr>
    <p:cSldViewPr snapToGrid="0">
      <p:cViewPr varScale="1">
        <p:scale>
          <a:sx n="82" d="100"/>
          <a:sy n="82" d="100"/>
        </p:scale>
        <p:origin x="1138" y="72"/>
      </p:cViewPr>
      <p:guideLst>
        <p:guide orient="horz" pos="2160"/>
        <p:guide pos="3840"/>
        <p:guide pos="7296"/>
        <p:guide orient="horz" pos="4128"/>
      </p:guideLst>
    </p:cSldViewPr>
  </p:slideViewPr>
  <p:outlineViewPr>
    <p:cViewPr>
      <p:scale>
        <a:sx n="33" d="100"/>
        <a:sy n="33" d="100"/>
      </p:scale>
      <p:origin x="0" y="-8856"/>
    </p:cViewPr>
  </p:outlineViewPr>
  <p:notesTextViewPr>
    <p:cViewPr>
      <p:scale>
        <a:sx n="125" d="100"/>
        <a:sy n="125" d="100"/>
      </p:scale>
      <p:origin x="0" y="0"/>
    </p:cViewPr>
  </p:notesTextViewPr>
  <p:sorterViewPr>
    <p:cViewPr>
      <p:scale>
        <a:sx n="100" d="100"/>
        <a:sy n="100" d="100"/>
      </p:scale>
      <p:origin x="0" y="-20556"/>
    </p:cViewPr>
  </p:sorterViewPr>
  <p:notesViewPr>
    <p:cSldViewPr snapToGrid="0" showGuides="1">
      <p:cViewPr varScale="1">
        <p:scale>
          <a:sx n="52" d="100"/>
          <a:sy n="52" d="100"/>
        </p:scale>
        <p:origin x="29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399EFA-FB06-4ED0-9D3B-D7E093D82486}" type="doc">
      <dgm:prSet loTypeId="urn:microsoft.com/office/officeart/2005/8/layout/arrow2" loCatId="process" qsTypeId="urn:microsoft.com/office/officeart/2005/8/quickstyle/simple1" qsCatId="simple" csTypeId="urn:microsoft.com/office/officeart/2005/8/colors/accent1_2" csCatId="accent1" phldr="1"/>
      <dgm:spPr/>
    </dgm:pt>
    <dgm:pt modelId="{FA63DFCA-3F3E-4080-868E-382A46E48239}">
      <dgm:prSet phldrT="[テキスト]" custT="1"/>
      <dgm:spPr/>
      <dgm:t>
        <a:bodyPr/>
        <a:lstStyle/>
        <a:p>
          <a:r>
            <a:rPr kumimoji="1" lang="ja-JP" altLang="en-US" sz="2800" b="1" dirty="0">
              <a:latin typeface="Meiryo UI" panose="020B0604030504040204" pitchFamily="50" charset="-128"/>
              <a:ea typeface="Meiryo UI" panose="020B0604030504040204" pitchFamily="50" charset="-128"/>
            </a:rPr>
            <a:t>中学</a:t>
          </a:r>
        </a:p>
      </dgm:t>
    </dgm:pt>
    <dgm:pt modelId="{23940F7D-F631-4F04-9E72-AC2F02C5C8D5}" type="parTrans" cxnId="{22D756B7-3EA9-48A8-AB10-4BB356CD629E}">
      <dgm:prSet/>
      <dgm:spPr/>
      <dgm:t>
        <a:bodyPr/>
        <a:lstStyle/>
        <a:p>
          <a:endParaRPr kumimoji="1" lang="ja-JP" altLang="en-US"/>
        </a:p>
      </dgm:t>
    </dgm:pt>
    <dgm:pt modelId="{2F8593E9-E70A-4963-8067-81E2FFFE267E}" type="sibTrans" cxnId="{22D756B7-3EA9-48A8-AB10-4BB356CD629E}">
      <dgm:prSet/>
      <dgm:spPr/>
      <dgm:t>
        <a:bodyPr/>
        <a:lstStyle/>
        <a:p>
          <a:endParaRPr kumimoji="1" lang="ja-JP" altLang="en-US"/>
        </a:p>
      </dgm:t>
    </dgm:pt>
    <dgm:pt modelId="{791174D0-117B-48CD-9C5D-C5FD89CFB8A2}">
      <dgm:prSet phldrT="[テキスト]" custT="1"/>
      <dgm:spPr/>
      <dgm:t>
        <a:bodyPr/>
        <a:lstStyle/>
        <a:p>
          <a:r>
            <a:rPr kumimoji="1" lang="ja-JP" altLang="en-US" sz="2800" b="1" dirty="0">
              <a:latin typeface="Meiryo UI" panose="020B0604030504040204" pitchFamily="50" charset="-128"/>
              <a:ea typeface="Meiryo UI" panose="020B0604030504040204" pitchFamily="50" charset="-128"/>
            </a:rPr>
            <a:t>高校</a:t>
          </a:r>
        </a:p>
      </dgm:t>
    </dgm:pt>
    <dgm:pt modelId="{416B971D-AF3B-447D-9723-2182BB6586CE}" type="parTrans" cxnId="{C650B56C-D682-45A6-B794-22EBB890A416}">
      <dgm:prSet/>
      <dgm:spPr/>
      <dgm:t>
        <a:bodyPr/>
        <a:lstStyle/>
        <a:p>
          <a:endParaRPr kumimoji="1" lang="ja-JP" altLang="en-US"/>
        </a:p>
      </dgm:t>
    </dgm:pt>
    <dgm:pt modelId="{7C832F78-427D-4459-83D7-EFA1F50AB922}" type="sibTrans" cxnId="{C650B56C-D682-45A6-B794-22EBB890A416}">
      <dgm:prSet/>
      <dgm:spPr/>
      <dgm:t>
        <a:bodyPr/>
        <a:lstStyle/>
        <a:p>
          <a:endParaRPr kumimoji="1" lang="ja-JP" altLang="en-US"/>
        </a:p>
      </dgm:t>
    </dgm:pt>
    <dgm:pt modelId="{140A59AF-F75B-4780-B01D-ADB5366C1800}">
      <dgm:prSet phldrT="[テキスト]" custT="1"/>
      <dgm:spPr/>
      <dgm:t>
        <a:bodyPr/>
        <a:lstStyle/>
        <a:p>
          <a:r>
            <a:rPr kumimoji="1" lang="ja-JP" altLang="en-US" sz="2800" b="1" dirty="0">
              <a:latin typeface="Meiryo UI" panose="020B0604030504040204" pitchFamily="50" charset="-128"/>
              <a:ea typeface="Meiryo UI" panose="020B0604030504040204" pitchFamily="50" charset="-128"/>
            </a:rPr>
            <a:t>将来</a:t>
          </a:r>
        </a:p>
      </dgm:t>
    </dgm:pt>
    <dgm:pt modelId="{07F4490E-42F6-4E23-BD9D-E6C78F396C54}" type="parTrans" cxnId="{79236213-AE75-45CB-96C3-55EE37F0C1E5}">
      <dgm:prSet/>
      <dgm:spPr/>
      <dgm:t>
        <a:bodyPr/>
        <a:lstStyle/>
        <a:p>
          <a:endParaRPr kumimoji="1" lang="ja-JP" altLang="en-US"/>
        </a:p>
      </dgm:t>
    </dgm:pt>
    <dgm:pt modelId="{9F01096B-13DC-47BC-BA00-2149DA2935CE}" type="sibTrans" cxnId="{79236213-AE75-45CB-96C3-55EE37F0C1E5}">
      <dgm:prSet/>
      <dgm:spPr/>
      <dgm:t>
        <a:bodyPr/>
        <a:lstStyle/>
        <a:p>
          <a:endParaRPr kumimoji="1" lang="ja-JP" altLang="en-US"/>
        </a:p>
      </dgm:t>
    </dgm:pt>
    <dgm:pt modelId="{FB1D392E-6C8D-4129-A98E-53DFBC797A61}" type="pres">
      <dgm:prSet presAssocID="{F4399EFA-FB06-4ED0-9D3B-D7E093D82486}" presName="arrowDiagram" presStyleCnt="0">
        <dgm:presLayoutVars>
          <dgm:chMax val="5"/>
          <dgm:dir/>
          <dgm:resizeHandles val="exact"/>
        </dgm:presLayoutVars>
      </dgm:prSet>
      <dgm:spPr/>
    </dgm:pt>
    <dgm:pt modelId="{3B686018-407E-40CA-ADE9-336972ED4203}" type="pres">
      <dgm:prSet presAssocID="{F4399EFA-FB06-4ED0-9D3B-D7E093D82486}" presName="arrow" presStyleLbl="bgShp" presStyleIdx="0" presStyleCnt="1" custScaleX="88714" custScaleY="88382" custLinFactNeighborX="8445" custLinFactNeighborY="6360"/>
      <dgm:spPr/>
    </dgm:pt>
    <dgm:pt modelId="{242C9039-2D89-4EB7-A612-DB0F3CE4A934}" type="pres">
      <dgm:prSet presAssocID="{F4399EFA-FB06-4ED0-9D3B-D7E093D82486}" presName="arrowDiagram3" presStyleCnt="0"/>
      <dgm:spPr/>
    </dgm:pt>
    <dgm:pt modelId="{8CAEE34B-FE42-46A6-8543-0F31D749D5C5}" type="pres">
      <dgm:prSet presAssocID="{FA63DFCA-3F3E-4080-868E-382A46E48239}" presName="bullet3a" presStyleLbl="node1" presStyleIdx="0" presStyleCnt="3" custLinFactX="222559" custLinFactNeighborX="300000" custLinFactNeighborY="32914"/>
      <dgm:spPr/>
    </dgm:pt>
    <dgm:pt modelId="{0D01E5F0-ADC6-4960-9EC5-BBBD5BF83644}" type="pres">
      <dgm:prSet presAssocID="{FA63DFCA-3F3E-4080-868E-382A46E48239}" presName="textBox3a" presStyleLbl="revTx" presStyleIdx="0" presStyleCnt="3" custScaleX="46852" custScaleY="22092" custLinFactNeighborX="22904" custLinFactNeighborY="-69244">
        <dgm:presLayoutVars>
          <dgm:bulletEnabled val="1"/>
        </dgm:presLayoutVars>
      </dgm:prSet>
      <dgm:spPr/>
    </dgm:pt>
    <dgm:pt modelId="{4C9DC690-CE22-4F2A-B761-4F47871F55AF}" type="pres">
      <dgm:prSet presAssocID="{791174D0-117B-48CD-9C5D-C5FD89CFB8A2}" presName="bullet3b" presStyleLbl="node1" presStyleIdx="1" presStyleCnt="3" custLinFactX="170835" custLinFactNeighborX="200000" custLinFactNeighborY="26853"/>
      <dgm:spPr/>
    </dgm:pt>
    <dgm:pt modelId="{52D9ECD9-A9F7-483F-A7B9-797508914A6F}" type="pres">
      <dgm:prSet presAssocID="{791174D0-117B-48CD-9C5D-C5FD89CFB8A2}" presName="textBox3b" presStyleLbl="revTx" presStyleIdx="1" presStyleCnt="3" custScaleX="63481" custScaleY="16649" custLinFactNeighborX="52087" custLinFactNeighborY="-61262">
        <dgm:presLayoutVars>
          <dgm:bulletEnabled val="1"/>
        </dgm:presLayoutVars>
      </dgm:prSet>
      <dgm:spPr/>
    </dgm:pt>
    <dgm:pt modelId="{48307E13-E048-4EBD-846D-93D13FBC1142}" type="pres">
      <dgm:prSet presAssocID="{140A59AF-F75B-4780-B01D-ADB5366C1800}" presName="bullet3c" presStyleLbl="node1" presStyleIdx="2" presStyleCnt="3" custLinFactX="81525" custLinFactNeighborX="100000" custLinFactNeighborY="50854"/>
      <dgm:spPr/>
    </dgm:pt>
    <dgm:pt modelId="{4E5430A3-9442-47F9-8010-0D3E5CCCA578}" type="pres">
      <dgm:prSet presAssocID="{140A59AF-F75B-4780-B01D-ADB5366C1800}" presName="textBox3c" presStyleLbl="revTx" presStyleIdx="2" presStyleCnt="3" custScaleX="55923" custScaleY="16101" custLinFactNeighborX="32916" custLinFactNeighborY="-54926">
        <dgm:presLayoutVars>
          <dgm:bulletEnabled val="1"/>
        </dgm:presLayoutVars>
      </dgm:prSet>
      <dgm:spPr/>
    </dgm:pt>
  </dgm:ptLst>
  <dgm:cxnLst>
    <dgm:cxn modelId="{FAEA810B-113F-4301-B5F1-B9065299370F}" type="presOf" srcId="{FA63DFCA-3F3E-4080-868E-382A46E48239}" destId="{0D01E5F0-ADC6-4960-9EC5-BBBD5BF83644}" srcOrd="0" destOrd="0" presId="urn:microsoft.com/office/officeart/2005/8/layout/arrow2"/>
    <dgm:cxn modelId="{79236213-AE75-45CB-96C3-55EE37F0C1E5}" srcId="{F4399EFA-FB06-4ED0-9D3B-D7E093D82486}" destId="{140A59AF-F75B-4780-B01D-ADB5366C1800}" srcOrd="2" destOrd="0" parTransId="{07F4490E-42F6-4E23-BD9D-E6C78F396C54}" sibTransId="{9F01096B-13DC-47BC-BA00-2149DA2935CE}"/>
    <dgm:cxn modelId="{F3B50A3B-7660-47BA-A400-D961C48FE7EA}" type="presOf" srcId="{140A59AF-F75B-4780-B01D-ADB5366C1800}" destId="{4E5430A3-9442-47F9-8010-0D3E5CCCA578}" srcOrd="0" destOrd="0" presId="urn:microsoft.com/office/officeart/2005/8/layout/arrow2"/>
    <dgm:cxn modelId="{C650B56C-D682-45A6-B794-22EBB890A416}" srcId="{F4399EFA-FB06-4ED0-9D3B-D7E093D82486}" destId="{791174D0-117B-48CD-9C5D-C5FD89CFB8A2}" srcOrd="1" destOrd="0" parTransId="{416B971D-AF3B-447D-9723-2182BB6586CE}" sibTransId="{7C832F78-427D-4459-83D7-EFA1F50AB922}"/>
    <dgm:cxn modelId="{D6FD5B8F-47A5-4BFA-9F09-1A137802DD62}" type="presOf" srcId="{F4399EFA-FB06-4ED0-9D3B-D7E093D82486}" destId="{FB1D392E-6C8D-4129-A98E-53DFBC797A61}" srcOrd="0" destOrd="0" presId="urn:microsoft.com/office/officeart/2005/8/layout/arrow2"/>
    <dgm:cxn modelId="{22D756B7-3EA9-48A8-AB10-4BB356CD629E}" srcId="{F4399EFA-FB06-4ED0-9D3B-D7E093D82486}" destId="{FA63DFCA-3F3E-4080-868E-382A46E48239}" srcOrd="0" destOrd="0" parTransId="{23940F7D-F631-4F04-9E72-AC2F02C5C8D5}" sibTransId="{2F8593E9-E70A-4963-8067-81E2FFFE267E}"/>
    <dgm:cxn modelId="{4638C8ED-FD20-4D4C-8F02-956F2CA41D0B}" type="presOf" srcId="{791174D0-117B-48CD-9C5D-C5FD89CFB8A2}" destId="{52D9ECD9-A9F7-483F-A7B9-797508914A6F}" srcOrd="0" destOrd="0" presId="urn:microsoft.com/office/officeart/2005/8/layout/arrow2"/>
    <dgm:cxn modelId="{E94076A6-E077-4D95-8076-FE5B0148DE97}" type="presParOf" srcId="{FB1D392E-6C8D-4129-A98E-53DFBC797A61}" destId="{3B686018-407E-40CA-ADE9-336972ED4203}" srcOrd="0" destOrd="0" presId="urn:microsoft.com/office/officeart/2005/8/layout/arrow2"/>
    <dgm:cxn modelId="{BF9009C3-2E5C-40FF-8F33-3867BC7B314B}" type="presParOf" srcId="{FB1D392E-6C8D-4129-A98E-53DFBC797A61}" destId="{242C9039-2D89-4EB7-A612-DB0F3CE4A934}" srcOrd="1" destOrd="0" presId="urn:microsoft.com/office/officeart/2005/8/layout/arrow2"/>
    <dgm:cxn modelId="{D59F27F6-CF2F-46C5-A79A-9F18568411C9}" type="presParOf" srcId="{242C9039-2D89-4EB7-A612-DB0F3CE4A934}" destId="{8CAEE34B-FE42-46A6-8543-0F31D749D5C5}" srcOrd="0" destOrd="0" presId="urn:microsoft.com/office/officeart/2005/8/layout/arrow2"/>
    <dgm:cxn modelId="{D7079E3F-C1AD-4335-A648-B718A83D8D1A}" type="presParOf" srcId="{242C9039-2D89-4EB7-A612-DB0F3CE4A934}" destId="{0D01E5F0-ADC6-4960-9EC5-BBBD5BF83644}" srcOrd="1" destOrd="0" presId="urn:microsoft.com/office/officeart/2005/8/layout/arrow2"/>
    <dgm:cxn modelId="{243D47E8-DB95-4DE5-9C86-B7DC88351D55}" type="presParOf" srcId="{242C9039-2D89-4EB7-A612-DB0F3CE4A934}" destId="{4C9DC690-CE22-4F2A-B761-4F47871F55AF}" srcOrd="2" destOrd="0" presId="urn:microsoft.com/office/officeart/2005/8/layout/arrow2"/>
    <dgm:cxn modelId="{C60B966C-0E7D-4335-A628-E131DBBC3032}" type="presParOf" srcId="{242C9039-2D89-4EB7-A612-DB0F3CE4A934}" destId="{52D9ECD9-A9F7-483F-A7B9-797508914A6F}" srcOrd="3" destOrd="0" presId="urn:microsoft.com/office/officeart/2005/8/layout/arrow2"/>
    <dgm:cxn modelId="{D773C851-8596-4933-A4E6-ADD9F7E286FF}" type="presParOf" srcId="{242C9039-2D89-4EB7-A612-DB0F3CE4A934}" destId="{48307E13-E048-4EBD-846D-93D13FBC1142}" srcOrd="4" destOrd="0" presId="urn:microsoft.com/office/officeart/2005/8/layout/arrow2"/>
    <dgm:cxn modelId="{D88AC222-9057-431D-87A5-011525069B5A}" type="presParOf" srcId="{242C9039-2D89-4EB7-A612-DB0F3CE4A934}" destId="{4E5430A3-9442-47F9-8010-0D3E5CCCA578}" srcOrd="5" destOrd="0" presId="urn:microsoft.com/office/officeart/2005/8/layout/arrow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86018-407E-40CA-ADE9-336972ED4203}">
      <dsp:nvSpPr>
        <dsp:cNvPr id="0" name=""/>
        <dsp:cNvSpPr/>
      </dsp:nvSpPr>
      <dsp:spPr>
        <a:xfrm>
          <a:off x="1429935" y="683226"/>
          <a:ext cx="8347289" cy="519753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EE34B-FE42-46A6-8543-0F31D749D5C5}">
      <dsp:nvSpPr>
        <dsp:cNvPr id="0" name=""/>
        <dsp:cNvSpPr/>
      </dsp:nvSpPr>
      <dsp:spPr>
        <a:xfrm>
          <a:off x="2657362" y="4139419"/>
          <a:ext cx="244639" cy="2446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1E5F0-ADC6-4960-9EC5-BBBD5BF83644}">
      <dsp:nvSpPr>
        <dsp:cNvPr id="0" name=""/>
        <dsp:cNvSpPr/>
      </dsp:nvSpPr>
      <dsp:spPr>
        <a:xfrm>
          <a:off x="2586025" y="3666428"/>
          <a:ext cx="1027158" cy="375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629"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b="1" kern="1200" dirty="0">
              <a:latin typeface="Meiryo UI" panose="020B0604030504040204" pitchFamily="50" charset="-128"/>
              <a:ea typeface="Meiryo UI" panose="020B0604030504040204" pitchFamily="50" charset="-128"/>
            </a:rPr>
            <a:t>中学</a:t>
          </a:r>
        </a:p>
      </dsp:txBody>
      <dsp:txXfrm>
        <a:off x="2586025" y="3666428"/>
        <a:ext cx="1027158" cy="375462"/>
      </dsp:txXfrm>
    </dsp:sp>
    <dsp:sp modelId="{4C9DC690-CE22-4F2A-B761-4F47871F55AF}">
      <dsp:nvSpPr>
        <dsp:cNvPr id="0" name=""/>
        <dsp:cNvSpPr/>
      </dsp:nvSpPr>
      <dsp:spPr>
        <a:xfrm>
          <a:off x="5178345" y="2579261"/>
          <a:ext cx="442233" cy="4422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D9ECD9-A9F7-483F-A7B9-797508914A6F}">
      <dsp:nvSpPr>
        <dsp:cNvPr id="0" name=""/>
        <dsp:cNvSpPr/>
      </dsp:nvSpPr>
      <dsp:spPr>
        <a:xfrm>
          <a:off x="5348079" y="2055027"/>
          <a:ext cx="1433534" cy="532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330"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b="1" kern="1200" dirty="0">
              <a:latin typeface="Meiryo UI" panose="020B0604030504040204" pitchFamily="50" charset="-128"/>
              <a:ea typeface="Meiryo UI" panose="020B0604030504040204" pitchFamily="50" charset="-128"/>
            </a:rPr>
            <a:t>高校</a:t>
          </a:r>
        </a:p>
      </dsp:txBody>
      <dsp:txXfrm>
        <a:off x="5348079" y="2055027"/>
        <a:ext cx="1433534" cy="532623"/>
      </dsp:txXfrm>
    </dsp:sp>
    <dsp:sp modelId="{48307E13-E048-4EBD-846D-93D13FBC1142}">
      <dsp:nvSpPr>
        <dsp:cNvPr id="0" name=""/>
        <dsp:cNvSpPr/>
      </dsp:nvSpPr>
      <dsp:spPr>
        <a:xfrm>
          <a:off x="7245537" y="1798854"/>
          <a:ext cx="611598" cy="6115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5430A3-9442-47F9-8010-0D3E5CCCA578}">
      <dsp:nvSpPr>
        <dsp:cNvPr id="0" name=""/>
        <dsp:cNvSpPr/>
      </dsp:nvSpPr>
      <dsp:spPr>
        <a:xfrm>
          <a:off x="7682121" y="1263265"/>
          <a:ext cx="1262859" cy="658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074"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b="1" kern="1200" dirty="0">
              <a:latin typeface="Meiryo UI" panose="020B0604030504040204" pitchFamily="50" charset="-128"/>
              <a:ea typeface="Meiryo UI" panose="020B0604030504040204" pitchFamily="50" charset="-128"/>
            </a:rPr>
            <a:t>将来</a:t>
          </a:r>
        </a:p>
      </dsp:txBody>
      <dsp:txXfrm>
        <a:off x="7682121" y="1263265"/>
        <a:ext cx="1262859" cy="65806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8056"/>
          </a:xfrm>
          <a:prstGeom prst="rect">
            <a:avLst/>
          </a:prstGeom>
        </p:spPr>
        <p:txBody>
          <a:bodyPr vert="horz" lIns="91431" tIns="45715" rIns="91431" bIns="45715"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50443" y="1"/>
            <a:ext cx="2945659" cy="498056"/>
          </a:xfrm>
          <a:prstGeom prst="rect">
            <a:avLst/>
          </a:prstGeom>
        </p:spPr>
        <p:txBody>
          <a:bodyPr vert="horz" lIns="91431" tIns="45715" rIns="91431" bIns="45715" rtlCol="0"/>
          <a:lstStyle>
            <a:lvl1pPr algn="r">
              <a:defRPr sz="1200"/>
            </a:lvl1pPr>
          </a:lstStyle>
          <a:p>
            <a:pPr rtl="0"/>
            <a:fld id="{745FB16B-06A2-438E-8A0B-19DC19BD05C1}" type="datetime4">
              <a:rPr lang="ja-JP" altLang="en-US" smtClean="0">
                <a:latin typeface="Meiryo UI" panose="020B0604030504040204" pitchFamily="50" charset="-128"/>
                <a:ea typeface="Meiryo UI" panose="020B0604030504040204" pitchFamily="50" charset="-128"/>
              </a:rPr>
              <a:t>2026年5月28日</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1" y="9428584"/>
            <a:ext cx="2945659" cy="498055"/>
          </a:xfrm>
          <a:prstGeom prst="rect">
            <a:avLst/>
          </a:prstGeom>
        </p:spPr>
        <p:txBody>
          <a:bodyPr vert="horz" lIns="91431" tIns="45715" rIns="91431" bIns="45715"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431" tIns="45715" rIns="91431" bIns="45715" rtlCol="0" anchor="b"/>
          <a:lstStyle>
            <a:lvl1pPr algn="r">
              <a:defRPr sz="1200"/>
            </a:lvl1pPr>
          </a:lstStyle>
          <a:p>
            <a:pPr rtl="0"/>
            <a:fld id="{C64E50CC-F33A-4EF4-9F12-93EC4A21A0CF}"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8056"/>
          </a:xfrm>
          <a:prstGeom prst="rect">
            <a:avLst/>
          </a:prstGeom>
        </p:spPr>
        <p:txBody>
          <a:bodyPr vert="horz" lIns="91431" tIns="45715" rIns="91431" bIns="45715"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0443" y="1"/>
            <a:ext cx="2945659" cy="498056"/>
          </a:xfrm>
          <a:prstGeom prst="rect">
            <a:avLst/>
          </a:prstGeom>
        </p:spPr>
        <p:txBody>
          <a:bodyPr vert="horz" lIns="91431" tIns="45715" rIns="91431" bIns="45715" rtlCol="0"/>
          <a:lstStyle>
            <a:lvl1pPr algn="r">
              <a:defRPr sz="1200">
                <a:latin typeface="Meiryo UI" panose="020B0604030504040204" pitchFamily="50" charset="-128"/>
                <a:ea typeface="Meiryo UI" panose="020B0604030504040204" pitchFamily="50" charset="-128"/>
              </a:defRPr>
            </a:lvl1pPr>
          </a:lstStyle>
          <a:p>
            <a:fld id="{D36A35B7-9D2F-4E6D-B12D-29025F48BF0A}" type="datetime4">
              <a:rPr lang="ja-JP" altLang="en-US" smtClean="0"/>
              <a:pPr/>
              <a:t>2026年5月28日</a:t>
            </a:fld>
            <a:endParaRPr lang="en-US" dirty="0"/>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5" rIns="91431" bIns="45715" rtlCol="0" anchor="ctr"/>
          <a:lstStyle/>
          <a:p>
            <a:pPr rtl="0"/>
            <a:endParaRPr lang="ja-JP" altLang="en-US" noProof="0" dirty="0"/>
          </a:p>
        </p:txBody>
      </p:sp>
      <p:sp>
        <p:nvSpPr>
          <p:cNvPr id="5" name="ノート プレースホルダー 4"/>
          <p:cNvSpPr>
            <a:spLocks noGrp="1"/>
          </p:cNvSpPr>
          <p:nvPr>
            <p:ph type="body" sz="quarter" idx="3"/>
          </p:nvPr>
        </p:nvSpPr>
        <p:spPr>
          <a:xfrm>
            <a:off x="679768" y="4777194"/>
            <a:ext cx="5438140" cy="3908615"/>
          </a:xfrm>
          <a:prstGeom prst="rect">
            <a:avLst/>
          </a:prstGeom>
        </p:spPr>
        <p:txBody>
          <a:bodyPr vert="horz" lIns="91431" tIns="45715" rIns="91431" bIns="45715" rtlCol="0"/>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1" y="9428584"/>
            <a:ext cx="2945659" cy="498055"/>
          </a:xfrm>
          <a:prstGeom prst="rect">
            <a:avLst/>
          </a:prstGeom>
        </p:spPr>
        <p:txBody>
          <a:bodyPr vert="horz" lIns="91431" tIns="45715" rIns="91431" bIns="45715"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31" tIns="45715" rIns="91431" bIns="45715" rtlCol="0" anchor="b"/>
          <a:lstStyle>
            <a:lvl1pPr algn="r">
              <a:defRPr sz="1200">
                <a:latin typeface="Meiryo UI" panose="020B0604030504040204" pitchFamily="50" charset="-128"/>
                <a:ea typeface="Meiryo UI" panose="020B0604030504040204" pitchFamily="50" charset="-128"/>
              </a:defRPr>
            </a:lvl1pPr>
          </a:lstStyle>
          <a:p>
            <a:fld id="{32674CE4-FBD8-4481-AEFB-CA53E599A745}" type="slidenum">
              <a:rPr lang="en-US" altLang="ja-JP" smtClean="0"/>
              <a:pPr/>
              <a:t>‹#›</a:t>
            </a:fld>
            <a:endParaRPr lang="ja-JP" alt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marL="0" marR="0" lvl="0" indent="0" algn="l" defTabSz="914307" rtl="0" eaLnBrk="1" fontAlgn="auto" latinLnBrk="0" hangingPunct="1">
              <a:lnSpc>
                <a:spcPct val="100000"/>
              </a:lnSpc>
              <a:spcBef>
                <a:spcPts val="0"/>
              </a:spcBef>
              <a:spcAft>
                <a:spcPts val="0"/>
              </a:spcAft>
              <a:buClrTx/>
              <a:buSzTx/>
              <a:buFontTx/>
              <a:buNone/>
              <a:tabLst/>
              <a:defRPr/>
            </a:pPr>
            <a:r>
              <a:rPr kumimoji="1" lang="ja-JP" altLang="en-US" dirty="0"/>
              <a:t>それでは令和</a:t>
            </a:r>
            <a:r>
              <a:rPr kumimoji="1" lang="ja-JP" altLang="en-US" dirty="0">
                <a:solidFill>
                  <a:srgbClr val="FF0000"/>
                </a:solidFill>
              </a:rPr>
              <a:t>８</a:t>
            </a:r>
            <a:r>
              <a:rPr kumimoji="1" lang="ja-JP" altLang="en-US" dirty="0"/>
              <a:t>年度　第１回福岡県学校部活動指導員研修会「望ましい部活動指導の在り方について」を始めます。</a:t>
            </a:r>
            <a:endParaRPr kumimoji="1" lang="en-US" altLang="ja-JP" dirty="0"/>
          </a:p>
          <a:p>
            <a:pPr marL="0" marR="0" lvl="0" indent="0" algn="l" defTabSz="914307" rtl="0" eaLnBrk="1" fontAlgn="auto" latinLnBrk="0" hangingPunct="1">
              <a:lnSpc>
                <a:spcPct val="100000"/>
              </a:lnSpc>
              <a:spcBef>
                <a:spcPts val="0"/>
              </a:spcBef>
              <a:spcAft>
                <a:spcPts val="0"/>
              </a:spcAft>
              <a:buClrTx/>
              <a:buSzTx/>
              <a:buFontTx/>
              <a:buNone/>
              <a:tabLst/>
              <a:defRPr/>
            </a:pPr>
            <a:r>
              <a:rPr kumimoji="1" lang="ja-JP" altLang="en-US" dirty="0"/>
              <a:t>本日の説明内容につきましては、県立の高等学校を中心とした表記になっておりますが、内容は中学校等においてもあてはまるものですので、御了承ください。</a:t>
            </a:r>
            <a:endParaRPr kumimoji="1" lang="en-US" altLang="ja-JP" dirty="0"/>
          </a:p>
          <a:p>
            <a:pPr marL="0" marR="0" lvl="0" indent="0" algn="l" defTabSz="914307" rtl="0" eaLnBrk="1" fontAlgn="auto" latinLnBrk="0" hangingPunct="1">
              <a:lnSpc>
                <a:spcPct val="100000"/>
              </a:lnSpc>
              <a:spcBef>
                <a:spcPts val="0"/>
              </a:spcBef>
              <a:spcAft>
                <a:spcPts val="0"/>
              </a:spcAft>
              <a:buClrTx/>
              <a:buSzTx/>
              <a:buFontTx/>
              <a:buNone/>
              <a:tabLst/>
              <a:defRPr/>
            </a:pPr>
            <a:r>
              <a:rPr kumimoji="1" lang="ja-JP" altLang="en-US" dirty="0"/>
              <a:t>また、一部の内容が、運動部活動を対象としたものとなっていることについても御了承ください。</a:t>
            </a:r>
            <a:endParaRPr kumimoji="1" lang="en-US" altLang="ja-JP" dirty="0"/>
          </a:p>
          <a:p>
            <a:pPr defTabSz="914307">
              <a:defRPr/>
            </a:pPr>
            <a:endParaRPr kumimoji="1" lang="en-US" altLang="ja-JP" dirty="0"/>
          </a:p>
          <a:p>
            <a:pPr defTabSz="914307">
              <a:defRPr/>
            </a:pPr>
            <a:endParaRPr kumimoji="1" lang="en-US" altLang="ja-JP" dirty="0"/>
          </a:p>
          <a:p>
            <a:pPr defTabSz="914307">
              <a:defRPr/>
            </a:pPr>
            <a:endParaRPr kumimoji="1" lang="en-US" altLang="ja-JP" dirty="0"/>
          </a:p>
        </p:txBody>
      </p:sp>
      <p:sp>
        <p:nvSpPr>
          <p:cNvPr id="4" name="スライド番号プレースホルダー 3"/>
          <p:cNvSpPr>
            <a:spLocks noGrp="1"/>
          </p:cNvSpPr>
          <p:nvPr>
            <p:ph type="sldNum" sz="quarter" idx="10"/>
          </p:nvPr>
        </p:nvSpPr>
        <p:spPr/>
        <p:txBody>
          <a:bodyPr rtlCol="0"/>
          <a:lstStyle/>
          <a:p>
            <a:pPr rtl="0"/>
            <a:fld id="{B262A795-6F94-4A96-B820-B9038480D048}" type="slidenum">
              <a:rPr lang="en-US" altLang="ja-JP" smtClean="0">
                <a:latin typeface="Tahoma" panose="020B0604030504040204" pitchFamily="34" charset="0"/>
                <a:ea typeface="Tahoma" panose="020B0604030504040204" pitchFamily="34" charset="0"/>
                <a:cs typeface="Tahoma" panose="020B0604030504040204" pitchFamily="34" charset="0"/>
              </a:rPr>
              <a:t>2</a:t>
            </a:fld>
            <a:endParaRPr lang="ja-JP" alt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54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では、次に部活動指導員について説明します。</a:t>
            </a:r>
            <a:endParaRPr kumimoji="1" lang="en-US" altLang="ja-JP"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11</a:t>
            </a:fld>
            <a:endParaRPr lang="ja-JP" altLang="en-US" dirty="0"/>
          </a:p>
        </p:txBody>
      </p:sp>
    </p:spTree>
    <p:extLst>
      <p:ext uri="{BB962C8B-B14F-4D97-AF65-F5344CB8AC3E}">
        <p14:creationId xmlns:p14="http://schemas.microsoft.com/office/powerpoint/2010/main" val="280558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latin typeface="Meiryo UI" panose="020B0604030504040204" pitchFamily="50" charset="-128"/>
                <a:ea typeface="Meiryo UI" panose="020B0604030504040204" pitchFamily="50" charset="-128"/>
              </a:rPr>
              <a:t>外部指導者と部活動指導員は何が違うのでしょうか？</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違いは、権限と責任です。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CF2FD335-6D8E-486A-8F5F-DFC7325903FF}" type="slidenum">
              <a:rPr lang="en-US" altLang="ja-JP" smtClean="0">
                <a:latin typeface="Meiryo UI" panose="020B0604030504040204" pitchFamily="50" charset="-128"/>
                <a:ea typeface="Meiryo UI" panose="020B0604030504040204" pitchFamily="50" charset="-128"/>
              </a:rPr>
              <a:t>12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8243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latin typeface="Meiryo UI" panose="020B0604030504040204" pitchFamily="50" charset="-128"/>
                <a:ea typeface="Meiryo UI" panose="020B0604030504040204" pitchFamily="50" charset="-128"/>
              </a:rPr>
              <a:t>部活動指導員は会計年度任用職員であり、ボランティア等である外部指導者とは身分が異なります。したがって、公務員の服務規律が適用され、違反すれば懲戒処分の対象となります。また権限としては、部活動指導員は、単独での指導や引率を行うことができます。詳細は後ほど説明します。</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なお、中体連の場合は、外部指導者による引率が認められるための条件を御確認ください。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CF2FD335-6D8E-486A-8F5F-DFC7325903FF}" type="slidenum">
              <a:rPr lang="en-US" altLang="ja-JP" smtClean="0">
                <a:latin typeface="Meiryo UI" panose="020B0604030504040204" pitchFamily="50" charset="-128"/>
                <a:ea typeface="Meiryo UI" panose="020B0604030504040204" pitchFamily="50" charset="-128"/>
              </a:rPr>
              <a:t>13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97480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福岡県立学校部活動指導員設置要綱　</a:t>
            </a:r>
            <a:r>
              <a:rPr lang="ja-JP" altLang="en-US" dirty="0"/>
              <a:t>第２条には、部活動指導員は、地方公務員法　第２２条の２に規定する会計年度任用職員とするとあります。</a:t>
            </a:r>
            <a:r>
              <a:rPr kumimoji="1" lang="ja-JP" altLang="en-US" dirty="0">
                <a:solidFill>
                  <a:schemeClr val="tx1"/>
                </a:solidFill>
              </a:rPr>
              <a:t>年度ごとの任用となりますので、毎年度登録していただく必要があります。</a:t>
            </a:r>
            <a:endParaRPr kumimoji="1" lang="en-US" altLang="ja-JP" dirty="0">
              <a:solidFill>
                <a:schemeClr val="tx1"/>
              </a:solidFill>
            </a:endParaRPr>
          </a:p>
          <a:p>
            <a:r>
              <a:rPr kumimoji="1" lang="ja-JP" altLang="en-US" dirty="0">
                <a:solidFill>
                  <a:schemeClr val="tx1"/>
                </a:solidFill>
              </a:rPr>
              <a:t>市町村立の学校については各市町村教育委員会に確認してください。</a:t>
            </a:r>
            <a:endParaRPr kumimoji="1" lang="en-US" altLang="ja-JP" dirty="0">
              <a:solidFill>
                <a:schemeClr val="tx1"/>
              </a:solidFill>
            </a:endParaRPr>
          </a:p>
          <a:p>
            <a:endParaRPr kumimoji="1" lang="en-US" altLang="ja-JP" dirty="0">
              <a:solidFill>
                <a:schemeClr val="tx1"/>
              </a:solidFill>
            </a:endParaRPr>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14</a:t>
            </a:fld>
            <a:endParaRPr kumimoji="1" lang="ja-JP" altLang="en-US" dirty="0"/>
          </a:p>
        </p:txBody>
      </p:sp>
    </p:spTree>
    <p:extLst>
      <p:ext uri="{BB962C8B-B14F-4D97-AF65-F5344CB8AC3E}">
        <p14:creationId xmlns:p14="http://schemas.microsoft.com/office/powerpoint/2010/main" val="25568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spcBef>
                <a:spcPts val="600"/>
              </a:spcBef>
              <a:buClr>
                <a:schemeClr val="accent1"/>
              </a:buClr>
              <a:buSzPct val="70000"/>
              <a:defRPr/>
            </a:pPr>
            <a:r>
              <a:rPr lang="ja-JP" altLang="en-US" dirty="0"/>
              <a:t>平成２９年４月１日に改正されました学校教育法施行規則第７８条の２に、</a:t>
            </a:r>
            <a:r>
              <a:rPr kumimoji="1" lang="ja-JP" altLang="en-US" dirty="0"/>
              <a:t>「部活動指導員は、中学校におけるスポーツ、文化、科学等に関する教育活動に係る技術的な指導に従事する。」</a:t>
            </a:r>
            <a:r>
              <a:rPr lang="ja-JP" altLang="en-US" dirty="0"/>
              <a:t>と示され、</a:t>
            </a:r>
            <a:r>
              <a:rPr kumimoji="1" lang="ja-JP" altLang="en-US" dirty="0"/>
              <a:t>高等学校等にも準用することが記載されています。</a:t>
            </a:r>
            <a:endParaRPr kumimoji="1" lang="en-US" altLang="ja-JP"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15</a:t>
            </a:fld>
            <a:endParaRPr kumimoji="1" lang="ja-JP" altLang="en-US" dirty="0"/>
          </a:p>
        </p:txBody>
      </p:sp>
    </p:spTree>
    <p:extLst>
      <p:ext uri="{BB962C8B-B14F-4D97-AF65-F5344CB8AC3E}">
        <p14:creationId xmlns:p14="http://schemas.microsoft.com/office/powerpoint/2010/main" val="40231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07">
              <a:defRPr/>
            </a:pPr>
            <a:r>
              <a:rPr lang="ja-JP" altLang="en-US" dirty="0"/>
              <a:t>職務は、学校の教育計画に基づき、生徒の自主的、自発的な参加により行われるスポーツ、文化、科学等に関する教育活動である部活動において、校長の監督を受け、技術的な指導を行うことです。</a:t>
            </a:r>
            <a:endParaRPr lang="en-US" altLang="ja-JP" dirty="0"/>
          </a:p>
          <a:p>
            <a:endParaRPr kumimoji="1" lang="en-US" altLang="ja-JP" b="0"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16</a:t>
            </a:fld>
            <a:endParaRPr kumimoji="1" lang="ja-JP" altLang="en-US" dirty="0"/>
          </a:p>
        </p:txBody>
      </p:sp>
    </p:spTree>
    <p:extLst>
      <p:ext uri="{BB962C8B-B14F-4D97-AF65-F5344CB8AC3E}">
        <p14:creationId xmlns:p14="http://schemas.microsoft.com/office/powerpoint/2010/main" val="479786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spcBef>
                <a:spcPts val="600"/>
              </a:spcBef>
              <a:buClr>
                <a:schemeClr val="accent1"/>
              </a:buClr>
              <a:buSzPct val="70000"/>
              <a:defRPr/>
            </a:pPr>
            <a:r>
              <a:rPr lang="ja-JP" altLang="en-US" dirty="0"/>
              <a:t>具体的には、スライドに示しているものが挙げられますが、特に、単独で学校外での活動、大会に引率ができることは、外部指導者との大きな違いです。中体連大会においては監督という権限も与えられ、その分責任もあるということになります。この職務をスムーズに行うためには、生徒の学校生活の様子などについて情報共有したり、部活動での様子を報告したりするなど、顧問や担当教諭等と密に連携することが大切です。</a:t>
            </a:r>
            <a:endParaRPr kumimoji="1" lang="en-US" altLang="ja-JP"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17</a:t>
            </a:fld>
            <a:endParaRPr kumimoji="1" lang="ja-JP" altLang="en-US" dirty="0"/>
          </a:p>
        </p:txBody>
      </p:sp>
    </p:spTree>
    <p:extLst>
      <p:ext uri="{BB962C8B-B14F-4D97-AF65-F5344CB8AC3E}">
        <p14:creationId xmlns:p14="http://schemas.microsoft.com/office/powerpoint/2010/main" val="232805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Meiryo UI" panose="020B0604030504040204" pitchFamily="50" charset="-128"/>
                <a:ea typeface="Meiryo UI" panose="020B0604030504040204" pitchFamily="50" charset="-128"/>
              </a:rPr>
              <a:t>３　部活動の適切な指導についてです</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ここからは、「福岡県学校部活動の在り方に関する指針」における部活動指導員に関わる内容を説明します。</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18</a:t>
            </a:fld>
            <a:endParaRPr lang="ja-JP" altLang="en-US" dirty="0"/>
          </a:p>
        </p:txBody>
      </p:sp>
    </p:spTree>
    <p:extLst>
      <p:ext uri="{BB962C8B-B14F-4D97-AF65-F5344CB8AC3E}">
        <p14:creationId xmlns:p14="http://schemas.microsoft.com/office/powerpoint/2010/main" val="375668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まず、部活動が抱える課題を見てみましょう。部活動の課題については、学校規模や地域性などで異なりますが、このように様々な課題があり、従前と同様の運営体制では維持が難しくなってきました。</a:t>
            </a:r>
            <a:endParaRPr kumimoji="1" lang="en-US" altLang="ja-JP" dirty="0"/>
          </a:p>
          <a:p>
            <a:r>
              <a:rPr kumimoji="1" lang="ja-JP" altLang="en-US" dirty="0"/>
              <a:t>さらに、専門性や意思にかかわらず教師が顧問を務める、これまでの指導体制を継続することは、学校の働き方改革が進む中、より一層厳しくなっています。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19</a:t>
            </a:fld>
            <a:endParaRPr lang="ja-JP" altLang="en-US" dirty="0"/>
          </a:p>
        </p:txBody>
      </p:sp>
    </p:spTree>
    <p:extLst>
      <p:ext uri="{BB962C8B-B14F-4D97-AF65-F5344CB8AC3E}">
        <p14:creationId xmlns:p14="http://schemas.microsoft.com/office/powerpoint/2010/main" val="399362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このような課題に対し、生徒の豊かなスポーツ・文化芸術活動を実現するために、文部科学省が、</a:t>
            </a:r>
            <a:r>
              <a:rPr lang="ja-JP" altLang="en-US" sz="1200" b="0" dirty="0"/>
              <a:t>「</a:t>
            </a:r>
            <a:r>
              <a:rPr lang="ja-JP" altLang="en-US" sz="1200" dirty="0">
                <a:solidFill>
                  <a:schemeClr val="tx1"/>
                </a:solidFill>
              </a:rPr>
              <a:t>部活動改革及び地域クラブ活動の推進等に関する総合的なガイドライン</a:t>
            </a:r>
            <a:r>
              <a:rPr lang="ja-JP" altLang="en-US" sz="1200" dirty="0">
                <a:solidFill>
                  <a:schemeClr val="bg1"/>
                </a:solidFill>
              </a:rPr>
              <a:t>」を改訂し</a:t>
            </a:r>
            <a:r>
              <a:rPr lang="ja-JP" altLang="en-US" sz="1200" b="0" dirty="0"/>
              <a:t>、</a:t>
            </a:r>
            <a:r>
              <a:rPr kumimoji="1" lang="ja-JP" altLang="en-US" sz="1200" dirty="0"/>
              <a:t>福岡県においては、令和</a:t>
            </a:r>
            <a:r>
              <a:rPr kumimoji="1" lang="ja-JP" altLang="en-US" sz="1200" dirty="0">
                <a:solidFill>
                  <a:srgbClr val="FF0000"/>
                </a:solidFill>
              </a:rPr>
              <a:t>８</a:t>
            </a:r>
            <a:r>
              <a:rPr kumimoji="1" lang="ja-JP" altLang="en-US" sz="1200" dirty="0"/>
              <a:t>年３月に「福岡県学校部活動の在り方に関する指針」を策定しました。</a:t>
            </a:r>
            <a:endParaRPr kumimoji="1" lang="en-US" altLang="ja-JP" sz="1200" dirty="0"/>
          </a:p>
          <a:p>
            <a:pPr defTabSz="913120">
              <a:defRPr/>
            </a:pPr>
            <a:r>
              <a:rPr kumimoji="1" lang="ja-JP" altLang="en-US" sz="1200" dirty="0"/>
              <a:t>この指針をもとに、各学校ごとに学校長が毎年学校部活動に係る活動方針を策定します。</a:t>
            </a:r>
            <a:endParaRPr kumimoji="1" lang="en-US" altLang="ja-JP" sz="1200" dirty="0"/>
          </a:p>
          <a:p>
            <a:pPr defTabSz="913120">
              <a:defRPr/>
            </a:pPr>
            <a:r>
              <a:rPr lang="ja-JP" altLang="en-US" sz="1200" dirty="0"/>
              <a:t>部活動顧問は、年間および毎月の活動計画を作成し、校長に提出することとしています。</a:t>
            </a:r>
            <a:endParaRPr lang="en-US" altLang="ja-JP" sz="1200" dirty="0"/>
          </a:p>
          <a:p>
            <a:pPr marL="0" marR="0" lvl="0" indent="0" algn="l" defTabSz="91312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本指針は、これまでの「福岡県運動部活動の在り方に関する指針」と「福岡県文化部活動の在り方に関する指針」を統合したものです。</a:t>
            </a:r>
            <a:endParaRPr kumimoji="1" lang="en-US" altLang="ja-JP" sz="1200"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20</a:t>
            </a:fld>
            <a:endParaRPr lang="ja-JP" altLang="en-US" dirty="0"/>
          </a:p>
        </p:txBody>
      </p:sp>
    </p:spTree>
    <p:extLst>
      <p:ext uri="{BB962C8B-B14F-4D97-AF65-F5344CB8AC3E}">
        <p14:creationId xmlns:p14="http://schemas.microsoft.com/office/powerpoint/2010/main" val="78839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福岡県の高校生の部活動加入者数を御存じですか。</a:t>
            </a:r>
            <a:endParaRPr kumimoji="1" lang="en-US" altLang="ja-JP" dirty="0"/>
          </a:p>
          <a:p>
            <a:r>
              <a:rPr kumimoji="1" lang="ja-JP" altLang="en-US" dirty="0"/>
              <a:t>福岡県では、運動部、文化部それぞれ合わせると約８万人の生徒が参加しています。</a:t>
            </a:r>
            <a:endParaRPr kumimoji="1" lang="en-US" altLang="ja-JP" dirty="0"/>
          </a:p>
          <a:p>
            <a:pPr defTabSz="914307">
              <a:defRPr/>
            </a:pPr>
            <a:r>
              <a:rPr kumimoji="1" lang="ja-JP" altLang="en-US" dirty="0"/>
              <a:t>多くの生徒が参加する部活動においては、各学校の運営や指導の目標、方針などをすべての教職員や部活動指導員の方が共通</a:t>
            </a:r>
            <a:r>
              <a:rPr kumimoji="1" lang="ja-JP" altLang="en-US"/>
              <a:t>認識をもって</a:t>
            </a:r>
            <a:r>
              <a:rPr kumimoji="1" lang="ja-JP" altLang="en-US" dirty="0"/>
              <a:t>生徒の指導に当たることが重要です。</a:t>
            </a:r>
            <a:endParaRPr kumimoji="1" lang="en-US"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3</a:t>
            </a:fld>
            <a:endParaRPr kumimoji="1" lang="ja-JP" altLang="en-US" dirty="0"/>
          </a:p>
        </p:txBody>
      </p:sp>
    </p:spTree>
    <p:extLst>
      <p:ext uri="{BB962C8B-B14F-4D97-AF65-F5344CB8AC3E}">
        <p14:creationId xmlns:p14="http://schemas.microsoft.com/office/powerpoint/2010/main" val="2737852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メイリオ" panose="020B0604030504040204" pitchFamily="50" charset="-128"/>
                <a:ea typeface="メイリオ" panose="020B0604030504040204" pitchFamily="50" charset="-128"/>
              </a:rPr>
              <a:t>それでは、指針の内容について、</a:t>
            </a:r>
            <a:r>
              <a:rPr kumimoji="1" lang="ja-JP" altLang="en-US" dirty="0"/>
              <a:t>部活動指導員に関する内容を中心に説明していきます。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本指針は、福岡県の</a:t>
            </a:r>
            <a:r>
              <a:rPr lang="en-US" altLang="ja-JP" sz="1200" dirty="0">
                <a:latin typeface="Meiryo UI" panose="020B0604030504040204" pitchFamily="50" charset="-128"/>
                <a:ea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rPr>
              <a:t>からもダウンロードすることができますので、</a:t>
            </a:r>
            <a:r>
              <a:rPr kumimoji="1" lang="ja-JP" altLang="en-US" sz="1200" dirty="0">
                <a:latin typeface="Meiryo UI" panose="020B0604030504040204" pitchFamily="50" charset="-128"/>
                <a:ea typeface="Meiryo UI" panose="020B0604030504040204" pitchFamily="50" charset="-128"/>
              </a:rPr>
              <a:t>必ず</a:t>
            </a:r>
            <a:r>
              <a:rPr kumimoji="1" lang="ja-JP" altLang="en-US" dirty="0"/>
              <a:t>、１冊はお手元においていただき、ご活用ください。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90226C61-83A9-44F2-B49C-B90A37BFB16B}" type="slidenum">
              <a:rPr kumimoji="1" lang="ja-JP" altLang="en-US" smtClean="0"/>
              <a:t>21</a:t>
            </a:fld>
            <a:endParaRPr kumimoji="1" lang="ja-JP" altLang="en-US" dirty="0"/>
          </a:p>
        </p:txBody>
      </p:sp>
    </p:spTree>
    <p:extLst>
      <p:ext uri="{BB962C8B-B14F-4D97-AF65-F5344CB8AC3E}">
        <p14:creationId xmlns:p14="http://schemas.microsoft.com/office/powerpoint/2010/main" val="64897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１　学校部活動の適切な運営のための体制整備です。</a:t>
            </a:r>
            <a:endParaRPr lang="en-US" altLang="ja-JP" dirty="0"/>
          </a:p>
          <a:p>
            <a:pPr defTabSz="913120"/>
            <a:r>
              <a:rPr lang="ja-JP" altLang="en-US" dirty="0"/>
              <a:t>御覧の２項目があります。</a:t>
            </a:r>
            <a:endParaRPr lang="en-US" altLang="ja-JP" dirty="0"/>
          </a:p>
          <a:p>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22</a:t>
            </a:fld>
            <a:endParaRPr lang="ja-JP" altLang="en-US" dirty="0"/>
          </a:p>
        </p:txBody>
      </p:sp>
    </p:spTree>
    <p:extLst>
      <p:ext uri="{BB962C8B-B14F-4D97-AF65-F5344CB8AC3E}">
        <p14:creationId xmlns:p14="http://schemas.microsoft.com/office/powerpoint/2010/main" val="2573350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部活動顧問は、年間の活動計画（活動日、休養日及び参加予定大会日程等）並び に毎月の活動計画及び活動実績（活動日時・場所、休養日及び大会参加日程等）を作成し、校長に提出することと示されています。活動計画作成にあたっては、各学校の方針を確認し、部活動をとおしてどのような生徒の姿にしていくのか、学校全体で共有し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23</a:t>
            </a:fld>
            <a:endParaRPr lang="ja-JP" altLang="en-US" dirty="0"/>
          </a:p>
        </p:txBody>
      </p:sp>
    </p:spTree>
    <p:extLst>
      <p:ext uri="{BB962C8B-B14F-4D97-AF65-F5344CB8AC3E}">
        <p14:creationId xmlns:p14="http://schemas.microsoft.com/office/powerpoint/2010/main" val="272893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（２）指導・運営に係る体制の構築　　イ　部活動指導員や外部指導者の積極的な活用には部活動指導員の任用にあたり、校長は定期に研修を行うことと示されています。</a:t>
            </a:r>
            <a:endParaRPr lang="ja-JP" altLang="en-US" b="1" dirty="0">
              <a:solidFill>
                <a:srgbClr val="002060"/>
              </a:solidFill>
              <a:latin typeface="メイリオ" panose="020B0604030504040204" pitchFamily="50" charset="-128"/>
              <a:ea typeface="メイリオ" panose="020B0604030504040204" pitchFamily="50" charset="-128"/>
              <a:cs typeface="メイリオ" pitchFamily="50" charset="-128"/>
            </a:endParaRPr>
          </a:p>
          <a:p>
            <a:r>
              <a:rPr kumimoji="1" lang="ja-JP" altLang="en-US" dirty="0"/>
              <a:t>なお、学校の設置者である県教育委員会においても、部活動指導員に対する研修を実施することとなっております。</a:t>
            </a:r>
            <a:endParaRPr kumimoji="1" lang="en-US" altLang="ja-JP" dirty="0"/>
          </a:p>
          <a:p>
            <a:r>
              <a:rPr kumimoji="1" lang="ja-JP" altLang="en-US" dirty="0"/>
              <a:t>また、１１月頃には第２回研修会を集合開催で予定していますので、積極的な参加のほどよろしくお願いします。</a:t>
            </a:r>
            <a:endParaRPr kumimoji="1" lang="en-US" altLang="ja-JP"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24</a:t>
            </a:fld>
            <a:endParaRPr lang="ja-JP" altLang="en-US" dirty="0"/>
          </a:p>
        </p:txBody>
      </p:sp>
    </p:spTree>
    <p:extLst>
      <p:ext uri="{BB962C8B-B14F-4D97-AF65-F5344CB8AC3E}">
        <p14:creationId xmlns:p14="http://schemas.microsoft.com/office/powerpoint/2010/main" val="2338729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r>
              <a:rPr lang="ja-JP" altLang="en-US" dirty="0">
                <a:latin typeface="メイリオ" panose="020B0604030504040204" pitchFamily="50" charset="-128"/>
                <a:ea typeface="メイリオ" panose="020B0604030504040204" pitchFamily="50" charset="-128"/>
              </a:rPr>
              <a:t>ア　適切な休養日及び活動時間等の設定についてです。</a:t>
            </a:r>
            <a:endParaRPr lang="en-US" altLang="ja-JP" dirty="0">
              <a:latin typeface="メイリオ" panose="020B0604030504040204" pitchFamily="50" charset="-128"/>
              <a:ea typeface="メイリオ" panose="020B0604030504040204" pitchFamily="50" charset="-128"/>
            </a:endParaRPr>
          </a:p>
          <a:p>
            <a:r>
              <a:rPr kumimoji="1" lang="ja-JP" altLang="en-US" dirty="0"/>
              <a:t>休養日については、</a:t>
            </a:r>
            <a:endParaRPr kumimoji="1" lang="en-US" altLang="ja-JP" dirty="0"/>
          </a:p>
          <a:p>
            <a:r>
              <a:rPr kumimoji="1" lang="ja-JP" altLang="en-US" dirty="0"/>
              <a:t>・ 学期中は、週当たり２日以上の休養日を設けること、としています。</a:t>
            </a:r>
            <a:endParaRPr kumimoji="1" lang="en-US" altLang="ja-JP" dirty="0"/>
          </a:p>
          <a:p>
            <a:r>
              <a:rPr kumimoji="1" lang="ja-JP" altLang="en-US" dirty="0"/>
              <a:t>これは、平日は少なくとも１日、土曜日及び日曜日は少なくとも１日以上を休養日とするものです。週末に大会参加等で活動した場合は、休養日を他の日に振り替えることも可能としています。</a:t>
            </a:r>
            <a:endParaRPr kumimoji="1" lang="en-US" altLang="ja-JP" dirty="0"/>
          </a:p>
          <a:p>
            <a:r>
              <a:rPr kumimoji="1" lang="ja-JP" altLang="en-US" dirty="0"/>
              <a:t>・ 長期休業中の休養日の設定は、学期中に準じた扱いを行います。また、生徒が十分な 休養を取ることができるとともに、学校部活動以外にも多様な活動を行うことができるよう、ある程度長期の休養期間を設けることとしています。</a:t>
            </a:r>
          </a:p>
          <a:p>
            <a:r>
              <a:rPr kumimoji="1" lang="ja-JP" altLang="en-US" dirty="0"/>
              <a:t>・１日の活動時間は、長くとも平日では２時間程度、学校の休業日は、３時間程度とし、できるだけ短時間に、合理的でかつ効率的・効果的な活動を行うとなっております。</a:t>
            </a: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25</a:t>
            </a:fld>
            <a:endParaRPr lang="ja-JP" altLang="en-US" dirty="0"/>
          </a:p>
        </p:txBody>
      </p:sp>
    </p:spTree>
    <p:extLst>
      <p:ext uri="{BB962C8B-B14F-4D97-AF65-F5344CB8AC3E}">
        <p14:creationId xmlns:p14="http://schemas.microsoft.com/office/powerpoint/2010/main" val="1747380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なお、休養日及び活動時間等の設定については、上記基準の趣旨を踏まえ、地域や学校の実態に応じて、定期試験前後の一定期間の部活動休養日を設けたり、週間、 月間、学期単位等での活動頻度・時間を設定したりするなど、弾力的に定めることができるものであることとしています。 </a:t>
            </a:r>
            <a:endParaRPr kumimoji="1" lang="en-US" altLang="ja-JP"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26</a:t>
            </a:fld>
            <a:endParaRPr lang="ja-JP" altLang="en-US" dirty="0"/>
          </a:p>
        </p:txBody>
      </p:sp>
    </p:spTree>
    <p:extLst>
      <p:ext uri="{BB962C8B-B14F-4D97-AF65-F5344CB8AC3E}">
        <p14:creationId xmlns:p14="http://schemas.microsoft.com/office/powerpoint/2010/main" val="167565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（２）合理的でかつ効率的・効果的な活動の推進です。</a:t>
            </a:r>
            <a:endParaRPr lang="en-US" altLang="ja-JP" dirty="0"/>
          </a:p>
          <a:p>
            <a:pPr defTabSz="914307">
              <a:defRPr/>
            </a:pPr>
            <a:r>
              <a:rPr lang="ja-JP" altLang="en-US" dirty="0"/>
              <a:t>御覧の６項目があげられています。</a:t>
            </a:r>
            <a:endParaRPr lang="en-US" altLang="ja-JP" dirty="0"/>
          </a:p>
          <a:p>
            <a:pPr defTabSz="914307">
              <a:defRPr/>
            </a:pPr>
            <a:r>
              <a:rPr kumimoji="1" lang="ja-JP" altLang="en-US" dirty="0"/>
              <a:t>内容をそれぞれ確認していきます。</a:t>
            </a: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27</a:t>
            </a:fld>
            <a:endParaRPr lang="ja-JP" altLang="en-US" dirty="0"/>
          </a:p>
        </p:txBody>
      </p:sp>
    </p:spTree>
    <p:extLst>
      <p:ext uri="{BB962C8B-B14F-4D97-AF65-F5344CB8AC3E}">
        <p14:creationId xmlns:p14="http://schemas.microsoft.com/office/powerpoint/2010/main" val="1816236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ア　体罰等禁止の徹底です。</a:t>
            </a:r>
            <a:endParaRPr lang="en-US" altLang="ja-JP" dirty="0"/>
          </a:p>
          <a:p>
            <a:pPr defTabSz="914307">
              <a:defRPr/>
            </a:pPr>
            <a:r>
              <a:rPr lang="ja-JP" altLang="en-US" dirty="0"/>
              <a:t>殴る、</a:t>
            </a:r>
            <a:r>
              <a:rPr lang="ja-JP" altLang="en-US" dirty="0" err="1"/>
              <a:t>蹴るの</a:t>
            </a:r>
            <a:r>
              <a:rPr lang="ja-JP" altLang="en-US" dirty="0"/>
              <a:t>ほか、長時間にわたる正座をさせる、給水をさせない、休憩をとらせない、パワーハラスメントやセクシャルハラスメントなどと判断される発言や態度などは体罰等の許されない指導です。絶対に行ってはいけません。また、これらを「厳しい指導」として正当化することや「信頼関係があれば許される」と考えることは誤りであり、決して許されるものではないことを御理解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28</a:t>
            </a:fld>
            <a:endParaRPr lang="ja-JP" altLang="en-US" dirty="0"/>
          </a:p>
        </p:txBody>
      </p:sp>
    </p:spTree>
    <p:extLst>
      <p:ext uri="{BB962C8B-B14F-4D97-AF65-F5344CB8AC3E}">
        <p14:creationId xmlns:p14="http://schemas.microsoft.com/office/powerpoint/2010/main" val="4129222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日本中体連や全国高体連がそれぞれルールを定めています。全種目の開催要項に明記されており、処分された場合は、大会には参加できません。</a:t>
            </a:r>
            <a:endParaRPr kumimoji="1" lang="en-US"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29</a:t>
            </a:fld>
            <a:endParaRPr kumimoji="1" lang="ja-JP" altLang="en-US" dirty="0"/>
          </a:p>
        </p:txBody>
      </p:sp>
    </p:spTree>
    <p:extLst>
      <p:ext uri="{BB962C8B-B14F-4D97-AF65-F5344CB8AC3E}">
        <p14:creationId xmlns:p14="http://schemas.microsoft.com/office/powerpoint/2010/main" val="1928133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イ 適切な人間関係の形成です。</a:t>
            </a:r>
            <a:endParaRPr lang="en-US" altLang="ja-JP" dirty="0"/>
          </a:p>
          <a:p>
            <a:pPr defTabSz="914307">
              <a:defRPr/>
            </a:pPr>
            <a:r>
              <a:rPr lang="ja-JP" altLang="en-US" dirty="0"/>
              <a:t>勝利のみを目指すのではなく、連帯感、責任感等を育成することに務め、また、異年齢集団における上級生、下級生等の適切な人間関係の在り方についても指導することについて示されています。 </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30</a:t>
            </a:fld>
            <a:endParaRPr lang="ja-JP" altLang="en-US" dirty="0"/>
          </a:p>
        </p:txBody>
      </p:sp>
    </p:spTree>
    <p:extLst>
      <p:ext uri="{BB962C8B-B14F-4D97-AF65-F5344CB8AC3E}">
        <p14:creationId xmlns:p14="http://schemas.microsoft.com/office/powerpoint/2010/main" val="243914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本日説明する内容は、大きく３点です。</a:t>
            </a:r>
            <a:endParaRPr kumimoji="1" lang="ja-JP" altLang="en-US"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はじめに　</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１　部活動（学習指導要領における部活動の位置付け）について説明します。</a:t>
            </a:r>
            <a:endParaRPr kumimoji="1" lang="ja-JP" altLang="en-US" sz="1200" dirty="0">
              <a:latin typeface="Meiryo UI" panose="020B0604030504040204" pitchFamily="50" charset="-128"/>
              <a:ea typeface="Meiryo UI" panose="020B0604030504040204" pitchFamily="50"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4</a:t>
            </a:fld>
            <a:endParaRPr lang="ja-JP" altLang="en-US" dirty="0"/>
          </a:p>
        </p:txBody>
      </p:sp>
    </p:spTree>
    <p:extLst>
      <p:ext uri="{BB962C8B-B14F-4D97-AF65-F5344CB8AC3E}">
        <p14:creationId xmlns:p14="http://schemas.microsoft.com/office/powerpoint/2010/main" val="3065910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ウ　生徒の意見を反映した指導についてです。</a:t>
            </a:r>
            <a:endParaRPr lang="en-US" altLang="ja-JP" dirty="0"/>
          </a:p>
          <a:p>
            <a:pPr defTabSz="914307">
              <a:defRPr/>
            </a:pPr>
            <a:r>
              <a:rPr lang="ja-JP" altLang="en-US" dirty="0"/>
              <a:t>部活動顧問及び部活動指導員等は、独善的な指導ではなく、生徒との意見交換等を通じて生徒の主体性を尊重しつつ、目標や活動内容を検討してください。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31</a:t>
            </a:fld>
            <a:endParaRPr lang="ja-JP" altLang="en-US" dirty="0"/>
          </a:p>
        </p:txBody>
      </p:sp>
    </p:spTree>
    <p:extLst>
      <p:ext uri="{BB962C8B-B14F-4D97-AF65-F5344CB8AC3E}">
        <p14:creationId xmlns:p14="http://schemas.microsoft.com/office/powerpoint/2010/main" val="970078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エ　生徒のよさを伸ばす指導についてです。</a:t>
            </a:r>
            <a:endParaRPr lang="en-US" altLang="ja-JP" dirty="0"/>
          </a:p>
          <a:p>
            <a:pPr defTabSz="914307">
              <a:defRPr/>
            </a:pPr>
            <a:r>
              <a:rPr lang="ja-JP" altLang="en-US" dirty="0"/>
              <a:t>部活動顧問及び部活動指導員等は、技能向上に向けて生徒のよさを見つけて伸ばす指導を適切に行うことが示されています。なお、厳しい言葉を発した後には、該当生徒へのフォローアップに留意することが重要と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32</a:t>
            </a:fld>
            <a:endParaRPr lang="ja-JP" altLang="en-US" dirty="0"/>
          </a:p>
        </p:txBody>
      </p:sp>
    </p:spTree>
    <p:extLst>
      <p:ext uri="{BB962C8B-B14F-4D97-AF65-F5344CB8AC3E}">
        <p14:creationId xmlns:p14="http://schemas.microsoft.com/office/powerpoint/2010/main" val="3195017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オ　無理のない練習についてです。</a:t>
            </a:r>
            <a:endParaRPr lang="en-US" altLang="ja-JP" dirty="0"/>
          </a:p>
          <a:p>
            <a:pPr defTabSz="914307">
              <a:defRPr/>
            </a:pPr>
            <a:r>
              <a:rPr lang="ja-JP" altLang="en-US" dirty="0"/>
              <a:t>生徒の発達の段階、体力、技能の習熟度に応じた練習や、日々の健康観察に基づいた無理のない練習を行いましょう。</a:t>
            </a:r>
            <a:endParaRPr lang="en-US" altLang="ja-JP" dirty="0"/>
          </a:p>
          <a:p>
            <a:pPr defTabSz="914307">
              <a:defRPr/>
            </a:pPr>
            <a:r>
              <a:rPr lang="ja-JP" altLang="en-US" dirty="0"/>
              <a:t>生徒がバーンアウトすることなく、生涯を通じてスポーツ・文化芸術に親しむ基礎を培うことができるよう、生徒とコミュニケーションを十分に図ってください。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33</a:t>
            </a:fld>
            <a:endParaRPr lang="ja-JP" altLang="en-US" dirty="0"/>
          </a:p>
        </p:txBody>
      </p:sp>
    </p:spTree>
    <p:extLst>
      <p:ext uri="{BB962C8B-B14F-4D97-AF65-F5344CB8AC3E}">
        <p14:creationId xmlns:p14="http://schemas.microsoft.com/office/powerpoint/2010/main" val="3276825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カ　運動部活動指導手引の活用についてです。</a:t>
            </a:r>
            <a:endParaRPr lang="en-US" altLang="ja-JP" dirty="0"/>
          </a:p>
          <a:p>
            <a:pPr defTabSz="914307">
              <a:defRPr/>
            </a:pPr>
            <a:r>
              <a:rPr lang="ja-JP" altLang="en-US" dirty="0"/>
              <a:t>この項目については、令和８年３月に改訂された福岡県学校部活動の在り方に関する指針から追加された項目です。</a:t>
            </a:r>
            <a:endParaRPr lang="en-US" altLang="ja-JP" dirty="0"/>
          </a:p>
          <a:p>
            <a:pPr defTabSz="914307">
              <a:defRPr/>
            </a:pPr>
            <a:r>
              <a:rPr lang="ja-JP" altLang="en-US" dirty="0"/>
              <a:t>運動部活動の顧問及び部活動指導員等は、競技団体等が作成する「運動部活動指導手引」を参考に、合理的でかつ効率的・効果的な指導に努めるようにしてください。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34</a:t>
            </a:fld>
            <a:endParaRPr lang="ja-JP" altLang="en-US" dirty="0"/>
          </a:p>
        </p:txBody>
      </p:sp>
    </p:spTree>
    <p:extLst>
      <p:ext uri="{BB962C8B-B14F-4D97-AF65-F5344CB8AC3E}">
        <p14:creationId xmlns:p14="http://schemas.microsoft.com/office/powerpoint/2010/main" val="2351424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t>続いて、（３）生徒の健康・安全確保についてです。</a:t>
            </a:r>
            <a:endParaRPr lang="en-US" altLang="ja-JP" dirty="0"/>
          </a:p>
          <a:p>
            <a:pPr marL="0" marR="0" lvl="0" indent="0" algn="l" defTabSz="914307" rtl="0" eaLnBrk="1" fontAlgn="auto" latinLnBrk="0" hangingPunct="1">
              <a:lnSpc>
                <a:spcPct val="100000"/>
              </a:lnSpc>
              <a:spcBef>
                <a:spcPts val="0"/>
              </a:spcBef>
              <a:spcAft>
                <a:spcPts val="0"/>
              </a:spcAft>
              <a:buClrTx/>
              <a:buSzTx/>
              <a:buFontTx/>
              <a:buNone/>
              <a:tabLst/>
              <a:defRPr/>
            </a:pPr>
            <a:r>
              <a:rPr lang="ja-JP" altLang="en-US" dirty="0"/>
              <a:t>５項目があげられています。</a:t>
            </a:r>
            <a:endParaRPr lang="en-US" altLang="ja-JP" dirty="0"/>
          </a:p>
          <a:p>
            <a:pPr marL="0" marR="0" lvl="0" indent="0" algn="l" defTabSz="914307" rtl="0" eaLnBrk="1" fontAlgn="auto" latinLnBrk="0" hangingPunct="1">
              <a:lnSpc>
                <a:spcPct val="100000"/>
              </a:lnSpc>
              <a:spcBef>
                <a:spcPts val="0"/>
              </a:spcBef>
              <a:spcAft>
                <a:spcPts val="0"/>
              </a:spcAft>
              <a:buClrTx/>
              <a:buSzTx/>
              <a:buFontTx/>
              <a:buNone/>
              <a:tabLst/>
              <a:defRPr/>
            </a:pPr>
            <a:r>
              <a:rPr kumimoji="1" lang="ja-JP" altLang="en-US" dirty="0"/>
              <a:t>それでは、内容をそれぞれ確認していきます。</a:t>
            </a: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35</a:t>
            </a:fld>
            <a:endParaRPr lang="ja-JP" altLang="en-US" dirty="0"/>
          </a:p>
        </p:txBody>
      </p:sp>
    </p:spTree>
    <p:extLst>
      <p:ext uri="{BB962C8B-B14F-4D97-AF65-F5344CB8AC3E}">
        <p14:creationId xmlns:p14="http://schemas.microsoft.com/office/powerpoint/2010/main" val="1694515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ja-JP" altLang="en-US" dirty="0"/>
              <a:t>ア　危機管理の徹底です。</a:t>
            </a:r>
            <a:endParaRPr lang="en-US" altLang="ja-JP" dirty="0"/>
          </a:p>
          <a:p>
            <a:r>
              <a:rPr kumimoji="1" lang="ja-JP" altLang="en-US" dirty="0"/>
              <a:t>特に近年、平均気温が上昇し、熱中症のリスクが高まっています。熱中症対策については、「活動前の健康状態等を把握」、「活動中のこまめな水分・塩分補給」、「暑さ指数（ＷＢＧＴ）等を活用し、気象情報や生徒の体調を踏まえ、躊躇なく計画の変更・中止等を行う」など、適切な措置を講ずることとしております。特に、暑くなり始めや急に暑くなる日等の、体がまだ暑さに慣れていない時期においては、注意が必要です。「これくらい大丈夫」ではなく、危険を感じた場合は、躊躇なく計画の変更・中止をするようお願いします。</a:t>
            </a:r>
            <a:endParaRPr kumimoji="1" lang="en-US" altLang="ja-JP" dirty="0"/>
          </a:p>
          <a:p>
            <a:r>
              <a:rPr kumimoji="1" lang="ja-JP" altLang="en-US" dirty="0"/>
              <a:t>また、運動部活動においては、</a:t>
            </a:r>
            <a:r>
              <a:rPr lang="ja-JP" altLang="en-US" dirty="0"/>
              <a:t>短時間で軽めの運動等、負荷の小さい活動から徐々に慣らしていくなど、きめ細かな計画のもとに活動を実施することが重要です。</a:t>
            </a:r>
            <a:endParaRPr kumimoji="1" lang="en-US"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36</a:t>
            </a:fld>
            <a:endParaRPr kumimoji="1" lang="ja-JP" altLang="en-US" dirty="0"/>
          </a:p>
        </p:txBody>
      </p:sp>
    </p:spTree>
    <p:extLst>
      <p:ext uri="{BB962C8B-B14F-4D97-AF65-F5344CB8AC3E}">
        <p14:creationId xmlns:p14="http://schemas.microsoft.com/office/powerpoint/2010/main" val="195579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ja-JP" altLang="en-US" dirty="0"/>
              <a:t>また、落雷による事故にも留意する必要があります。</a:t>
            </a:r>
            <a:endParaRPr lang="en-US" altLang="ja-JP" dirty="0"/>
          </a:p>
          <a:p>
            <a:r>
              <a:rPr kumimoji="1" lang="ja-JP" altLang="en-US" dirty="0"/>
              <a:t>報道等で御承知のとおり、昨年４月に県外でのスポーツ活動中に落雷による事故が発生しています。</a:t>
            </a:r>
            <a:endParaRPr kumimoji="1" lang="en-US" altLang="ja-JP" dirty="0"/>
          </a:p>
          <a:p>
            <a:r>
              <a:rPr kumimoji="1" lang="ja-JP" altLang="en-US" dirty="0"/>
              <a:t>一昨年の</a:t>
            </a:r>
            <a:r>
              <a:rPr kumimoji="1" lang="en-US" altLang="ja-JP" dirty="0"/>
              <a:t>4</a:t>
            </a:r>
            <a:r>
              <a:rPr kumimoji="1" lang="ja-JP" altLang="en-US" dirty="0"/>
              <a:t>月にも同様の落雷事故が発生しており、部活動指導員の皆様には、「身近なことである」という意識を持ち、日々の御指導にあたっていただきたいと考えています。</a:t>
            </a:r>
            <a:endParaRPr kumimoji="1" lang="en-US" altLang="ja-JP" dirty="0"/>
          </a:p>
          <a:p>
            <a:r>
              <a:rPr kumimoji="1" lang="ja-JP" altLang="en-US" dirty="0"/>
              <a:t>落雷の危険性を認識し、事前に気象情報を確認することや、天候が急変した場合には、ためらうことなく活動を中止することなどが示されています。</a:t>
            </a:r>
            <a:endParaRPr kumimoji="1" lang="en-US" altLang="ja-JP" dirty="0"/>
          </a:p>
          <a:p>
            <a:r>
              <a:rPr kumimoji="1" lang="ja-JP" altLang="en-US" dirty="0"/>
              <a:t>気象庁の</a:t>
            </a:r>
            <a:r>
              <a:rPr kumimoji="1" lang="en-US" altLang="ja-JP" dirty="0"/>
              <a:t>HP</a:t>
            </a:r>
            <a:r>
              <a:rPr kumimoji="1" lang="ja-JP" altLang="en-US" dirty="0"/>
              <a:t>などを活用し、事故防止に努めていただきますようお願いします。</a:t>
            </a:r>
            <a:endParaRPr kumimoji="1" lang="en-US"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37</a:t>
            </a:fld>
            <a:endParaRPr kumimoji="1" lang="ja-JP" altLang="en-US" dirty="0"/>
          </a:p>
        </p:txBody>
      </p:sp>
    </p:spTree>
    <p:extLst>
      <p:ext uri="{BB962C8B-B14F-4D97-AF65-F5344CB8AC3E}">
        <p14:creationId xmlns:p14="http://schemas.microsoft.com/office/powerpoint/2010/main" val="3823622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ja-JP" altLang="en-US" dirty="0"/>
              <a:t>スポーツ庁から発出された事務連絡には、留意点として３つ記載されています。</a:t>
            </a:r>
            <a:endParaRPr kumimoji="1" lang="en-US" altLang="ja-JP" dirty="0"/>
          </a:p>
          <a:p>
            <a:r>
              <a:rPr kumimoji="1" lang="ja-JP" altLang="en-US" dirty="0"/>
              <a:t>１つが、指導者の適切な措置について、事前の気象情報の確認、天候の急変などの場合、ためらうことなく計画の変更・中止を行うこと</a:t>
            </a:r>
            <a:endParaRPr kumimoji="1" lang="en-US" altLang="ja-JP" dirty="0"/>
          </a:p>
          <a:p>
            <a:r>
              <a:rPr kumimoji="1" lang="ja-JP" altLang="en-US" dirty="0"/>
              <a:t>２つが、児童生徒から申し出る体制をつくること</a:t>
            </a:r>
            <a:endParaRPr kumimoji="1" lang="en-US" altLang="ja-JP" dirty="0"/>
          </a:p>
          <a:p>
            <a:r>
              <a:rPr kumimoji="1" lang="ja-JP" altLang="en-US" dirty="0"/>
              <a:t>３つが、落雷の兆候と対応等についてです。</a:t>
            </a:r>
            <a:endParaRPr kumimoji="1" lang="en-US"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38</a:t>
            </a:fld>
            <a:endParaRPr kumimoji="1" lang="ja-JP" altLang="en-US" dirty="0"/>
          </a:p>
        </p:txBody>
      </p:sp>
    </p:spTree>
    <p:extLst>
      <p:ext uri="{BB962C8B-B14F-4D97-AF65-F5344CB8AC3E}">
        <p14:creationId xmlns:p14="http://schemas.microsoft.com/office/powerpoint/2010/main" val="2563979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ja-JP" altLang="en-US" dirty="0"/>
              <a:t>スライドには、気象庁より情報提供されている全国の気象注意報と、雷の発生情報の二次元コードを掲載していますので御活用ください。</a:t>
            </a:r>
            <a:endParaRPr lang="en-US" altLang="ja-JP" dirty="0"/>
          </a:p>
          <a:p>
            <a:r>
              <a:rPr kumimoji="1" lang="ja-JP" altLang="en-US" dirty="0"/>
              <a:t>近年、各地で頻繁にゲリラ豪雨が起こっている現状もありますので、生徒の安全確保に向け、活動前や活動中に確実に情報収集を行い対応していただきますようお願いします。</a:t>
            </a:r>
            <a:endParaRPr kumimoji="1" lang="en-US"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39</a:t>
            </a:fld>
            <a:endParaRPr kumimoji="1" lang="ja-JP" altLang="en-US" dirty="0"/>
          </a:p>
        </p:txBody>
      </p:sp>
    </p:spTree>
    <p:extLst>
      <p:ext uri="{BB962C8B-B14F-4D97-AF65-F5344CB8AC3E}">
        <p14:creationId xmlns:p14="http://schemas.microsoft.com/office/powerpoint/2010/main" val="5650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07">
              <a:defRPr/>
            </a:pPr>
            <a:r>
              <a:rPr kumimoji="1" lang="ja-JP" altLang="en-US" dirty="0"/>
              <a:t>もしも、事故が起こってしまったら、</a:t>
            </a:r>
            <a:r>
              <a:rPr lang="ja-JP" altLang="en-US" dirty="0"/>
              <a:t>部活動指導員は、応急手当、救急車の要請、医療機関への搬送、保護者への連絡等を行い、必ず教諭等へ報告する、特に重大な事故が発生した場合には、学校全体で協力して対応する必要があるため、直ちに教諭等へ連絡することとされています。いざという時のために、必ず各学校のマニュアルを確認しておいてください。</a:t>
            </a:r>
            <a:endParaRPr lang="en-US" altLang="ja-JP" dirty="0"/>
          </a:p>
          <a:p>
            <a:pPr defTabSz="914307">
              <a:defRPr/>
            </a:pPr>
            <a:endParaRPr kumimoji="1" lang="ja-JP" altLang="en-US" dirty="0"/>
          </a:p>
          <a:p>
            <a:endParaRPr kumimoji="1" lang="ja-JP" altLang="en-US"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40</a:t>
            </a:fld>
            <a:endParaRPr kumimoji="1" lang="ja-JP" altLang="en-US" dirty="0"/>
          </a:p>
        </p:txBody>
      </p:sp>
    </p:spTree>
    <p:extLst>
      <p:ext uri="{BB962C8B-B14F-4D97-AF65-F5344CB8AC3E}">
        <p14:creationId xmlns:p14="http://schemas.microsoft.com/office/powerpoint/2010/main" val="219306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latin typeface="Meiryo UI" panose="020B0604030504040204" pitchFamily="50" charset="-128"/>
                <a:ea typeface="Meiryo UI" panose="020B0604030504040204" pitchFamily="50" charset="-128"/>
              </a:rPr>
              <a:t>学習指導要領とは全国のどの地域で教育を受けても、一定の水準の教育を受けられるようにするため、文部科学省が、学校教育法等に基づき、各学校で教育課程を編成する際の基準を定めたものです。およそ１０年に１度、改訂しています。子供たちの教科書や時間割は、これを基に作られています。</a:t>
            </a:r>
            <a:r>
              <a:rPr lang="ja-JP" altLang="ja-JP" dirty="0">
                <a:latin typeface="Meiryo UI" panose="020B0604030504040204" pitchFamily="50" charset="-128"/>
                <a:ea typeface="Meiryo UI" panose="020B0604030504040204" pitchFamily="50" charset="-128"/>
              </a:rPr>
              <a:t>法体系に位置付けられていることから</a:t>
            </a:r>
            <a:r>
              <a:rPr lang="ja-JP" altLang="en-US" dirty="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国民の権利義務に関係する「</a:t>
            </a:r>
            <a:r>
              <a:rPr lang="ja-JP" altLang="en-US" dirty="0">
                <a:latin typeface="Meiryo UI" panose="020B0604030504040204" pitchFamily="50" charset="-128"/>
                <a:ea typeface="Meiryo UI" panose="020B0604030504040204" pitchFamily="50" charset="-128"/>
              </a:rPr>
              <a:t>法規」</a:t>
            </a:r>
            <a:r>
              <a:rPr lang="ja-JP" altLang="ja-JP" dirty="0">
                <a:latin typeface="Meiryo UI" panose="020B0604030504040204" pitchFamily="50" charset="-128"/>
                <a:ea typeface="Meiryo UI" panose="020B0604030504040204" pitchFamily="50" charset="-128"/>
              </a:rPr>
              <a:t>としての性質を有するもの</a:t>
            </a:r>
            <a:r>
              <a:rPr lang="ja-JP" altLang="en-US" dirty="0">
                <a:latin typeface="Meiryo UI" panose="020B0604030504040204" pitchFamily="50" charset="-128"/>
                <a:ea typeface="Meiryo UI" panose="020B0604030504040204" pitchFamily="50" charset="-128"/>
              </a:rPr>
              <a:t>です</a:t>
            </a:r>
            <a:r>
              <a:rPr lang="ja-JP" altLang="ja-JP" dirty="0">
                <a:latin typeface="Meiryo UI" panose="020B0604030504040204" pitchFamily="50" charset="-128"/>
                <a:ea typeface="Meiryo UI" panose="020B0604030504040204" pitchFamily="50" charset="-128"/>
              </a:rPr>
              <a:t>。</a:t>
            </a:r>
          </a:p>
          <a:p>
            <a:endParaRPr kumimoji="1" lang="ja-JP" altLang="en-US" dirty="0"/>
          </a:p>
        </p:txBody>
      </p:sp>
      <p:sp>
        <p:nvSpPr>
          <p:cNvPr id="4" name="スライド番号プレースホルダ 3"/>
          <p:cNvSpPr>
            <a:spLocks noGrp="1"/>
          </p:cNvSpPr>
          <p:nvPr>
            <p:ph type="sldNum" sz="quarter" idx="10"/>
          </p:nvPr>
        </p:nvSpPr>
        <p:spPr/>
        <p:txBody>
          <a:bodyPr/>
          <a:lstStyle/>
          <a:p>
            <a:fld id="{0911CB26-ADA9-4FC7-91A8-FE7F0CD09A6C}"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1714020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lang="ja-JP" altLang="en-US" dirty="0">
                <a:latin typeface="メイリオ" panose="020B0604030504040204" pitchFamily="50" charset="-128"/>
                <a:ea typeface="メイリオ" panose="020B0604030504040204" pitchFamily="50" charset="-128"/>
              </a:rPr>
              <a:t>イ</a:t>
            </a:r>
            <a:r>
              <a:rPr lang="ja-JP" altLang="en-US" baseline="0"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部活動指導員等が行う生徒への安全配慮」について</a:t>
            </a:r>
            <a:r>
              <a:rPr lang="ja-JP" altLang="en-US" dirty="0">
                <a:latin typeface="Meiryo UI" panose="020B0604030504040204" pitchFamily="50" charset="-128"/>
                <a:ea typeface="Meiryo UI" panose="020B0604030504040204" pitchFamily="50" charset="-128"/>
                <a:cs typeface="メイリオ" pitchFamily="50" charset="-128"/>
              </a:rPr>
              <a:t>です。</a:t>
            </a:r>
            <a:endParaRPr lang="en-US" altLang="ja-JP" dirty="0">
              <a:latin typeface="Meiryo UI" panose="020B0604030504040204" pitchFamily="50" charset="-128"/>
              <a:ea typeface="Meiryo UI" panose="020B0604030504040204" pitchFamily="50" charset="-128"/>
              <a:cs typeface="メイリオ" pitchFamily="50" charset="-128"/>
            </a:endParaRPr>
          </a:p>
          <a:p>
            <a:r>
              <a:rPr kumimoji="1" lang="ja-JP" altLang="en-US" dirty="0"/>
              <a:t>安全のために、生徒の活動に立ち会い、直接指導することを原則として、やむを得ず立ち会えない場合には、他の運動部顧問と連携や協力をし、安全配慮義務の遂行に努めましょう。</a:t>
            </a:r>
          </a:p>
        </p:txBody>
      </p:sp>
      <p:sp>
        <p:nvSpPr>
          <p:cNvPr id="4" name="スライド番号プレースホルダー 3"/>
          <p:cNvSpPr>
            <a:spLocks noGrp="1"/>
          </p:cNvSpPr>
          <p:nvPr>
            <p:ph type="sldNum" sz="quarter" idx="5"/>
          </p:nvPr>
        </p:nvSpPr>
        <p:spPr/>
        <p:txBody>
          <a:bodyPr/>
          <a:lstStyle/>
          <a:p>
            <a:fld id="{0911CB26-ADA9-4FC7-91A8-FE7F0CD09A6C}" type="slidenum">
              <a:rPr kumimoji="1" lang="ja-JP" altLang="en-US" smtClean="0"/>
              <a:pPr/>
              <a:t>41</a:t>
            </a:fld>
            <a:endParaRPr kumimoji="1" lang="ja-JP" altLang="en-US" dirty="0"/>
          </a:p>
        </p:txBody>
      </p:sp>
    </p:spTree>
    <p:extLst>
      <p:ext uri="{BB962C8B-B14F-4D97-AF65-F5344CB8AC3E}">
        <p14:creationId xmlns:p14="http://schemas.microsoft.com/office/powerpoint/2010/main" val="2595235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次に、「ウ　施設設備等の安全点検」についてです。</a:t>
            </a:r>
            <a:endParaRPr kumimoji="1" lang="en-US" altLang="ja-JP" dirty="0"/>
          </a:p>
          <a:p>
            <a:r>
              <a:rPr kumimoji="1" lang="ja-JP" altLang="en-US" dirty="0"/>
              <a:t>昨年３月に、</a:t>
            </a:r>
            <a:r>
              <a:rPr kumimoji="1" lang="en-US" altLang="ja-JP" dirty="0"/>
              <a:t>『</a:t>
            </a:r>
            <a:r>
              <a:rPr kumimoji="1" lang="ja-JP" altLang="en-US" dirty="0"/>
              <a:t>体育スポーツ活動に関する学校安全点検の指針</a:t>
            </a:r>
            <a:r>
              <a:rPr kumimoji="1" lang="en-US" altLang="ja-JP" dirty="0"/>
              <a:t>』</a:t>
            </a:r>
            <a:r>
              <a:rPr kumimoji="1" lang="ja-JP" altLang="en-US" dirty="0"/>
              <a:t>を一部改訂しています。</a:t>
            </a:r>
            <a:endParaRPr kumimoji="1" lang="en-US" altLang="ja-JP" dirty="0"/>
          </a:p>
          <a:p>
            <a:r>
              <a:rPr kumimoji="1" lang="ja-JP" altLang="en-US" dirty="0"/>
              <a:t>御確認の上、日常的な点検を実施してくださるようお願いします。</a:t>
            </a:r>
            <a:endParaRPr kumimoji="1" lang="en-US" altLang="ja-JP"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42</a:t>
            </a:fld>
            <a:endParaRPr kumimoji="1" lang="ja-JP" altLang="en-US" dirty="0"/>
          </a:p>
        </p:txBody>
      </p:sp>
    </p:spTree>
    <p:extLst>
      <p:ext uri="{BB962C8B-B14F-4D97-AF65-F5344CB8AC3E}">
        <p14:creationId xmlns:p14="http://schemas.microsoft.com/office/powerpoint/2010/main" val="92960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kumimoji="1" lang="ja-JP" altLang="en-US" dirty="0"/>
              <a:t>　「体育・スポーツ活動に関する学校安全点検の指針」では、ご覧のように学校安全点検を、定期的・臨時的・日常的かつ継続的に行うことになっています。部活動指導員のみなさんにおかれましても、施設や設備、用具について、練習の前後に関係する箇所を目視で確認したり、少し触ったり揺らしたりしながら、安全点検をしてください。もし、</a:t>
            </a:r>
            <a:r>
              <a:rPr kumimoji="1" lang="ja-JP" altLang="ja-JP" dirty="0"/>
              <a:t>危険</a:t>
            </a:r>
            <a:r>
              <a:rPr kumimoji="1" lang="ja-JP" altLang="en-US" dirty="0"/>
              <a:t>箇所が見つかった場合は</a:t>
            </a:r>
            <a:r>
              <a:rPr kumimoji="1" lang="ja-JP" altLang="ja-JP" dirty="0"/>
              <a:t>、</a:t>
            </a:r>
            <a:r>
              <a:rPr kumimoji="1" lang="ja-JP" altLang="en-US" dirty="0"/>
              <a:t>顧問等と再確認していただくとともに、安全管理については、</a:t>
            </a:r>
            <a:r>
              <a:rPr kumimoji="1" lang="ja-JP" altLang="ja-JP" dirty="0"/>
              <a:t>生徒にも</a:t>
            </a:r>
            <a:r>
              <a:rPr kumimoji="1" lang="ja-JP" altLang="en-US" dirty="0"/>
              <a:t>周知を図ってください。</a:t>
            </a:r>
            <a:endParaRPr kumimoji="1" lang="ja-JP" altLang="ja-JP" dirty="0"/>
          </a:p>
        </p:txBody>
      </p:sp>
      <p:sp>
        <p:nvSpPr>
          <p:cNvPr id="4" name="スライド番号プレースホルダー 3"/>
          <p:cNvSpPr>
            <a:spLocks noGrp="1"/>
          </p:cNvSpPr>
          <p:nvPr>
            <p:ph type="sldNum" sz="quarter" idx="10"/>
          </p:nvPr>
        </p:nvSpPr>
        <p:spPr/>
        <p:txBody>
          <a:bodyPr/>
          <a:lstStyle/>
          <a:p>
            <a:fld id="{0911CB26-ADA9-4FC7-91A8-FE7F0CD09A6C}" type="slidenum">
              <a:rPr kumimoji="1" lang="ja-JP" altLang="en-US" smtClean="0"/>
              <a:pPr/>
              <a:t>43</a:t>
            </a:fld>
            <a:endParaRPr kumimoji="1" lang="ja-JP" altLang="en-US" dirty="0"/>
          </a:p>
        </p:txBody>
      </p:sp>
    </p:spTree>
    <p:extLst>
      <p:ext uri="{BB962C8B-B14F-4D97-AF65-F5344CB8AC3E}">
        <p14:creationId xmlns:p14="http://schemas.microsoft.com/office/powerpoint/2010/main" val="2409882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07">
              <a:defRPr/>
            </a:pPr>
            <a:r>
              <a:rPr kumimoji="1" lang="ja-JP" altLang="en-US" dirty="0"/>
              <a:t>次に、「エ　活動場所の安全配慮」についてです。</a:t>
            </a:r>
            <a:endParaRPr kumimoji="1" lang="en-US" altLang="ja-JP" dirty="0"/>
          </a:p>
          <a:p>
            <a:pPr defTabSz="914307">
              <a:defRPr/>
            </a:pPr>
            <a:r>
              <a:rPr lang="ja-JP" altLang="en-US" kern="0" dirty="0"/>
              <a:t>群馬県藤岡市の県立高校で平成２９年１２月、サッカー部の男子生徒が陸上競技用のハンマーに当たって死亡した事故が起こっています。</a:t>
            </a:r>
            <a:r>
              <a:rPr kumimoji="1" lang="ja-JP" altLang="en-US" dirty="0"/>
              <a:t>早くに対策をしていればと悔やまれる内容が聞き取りで分かっています。</a:t>
            </a:r>
            <a:endParaRPr kumimoji="1" lang="en-US" altLang="ja-JP" dirty="0"/>
          </a:p>
          <a:p>
            <a:pPr defTabSz="914307">
              <a:defRPr/>
            </a:pPr>
            <a:r>
              <a:rPr kumimoji="1" lang="ja-JP" altLang="en-US" dirty="0"/>
              <a:t>指導者は、それぞれの運動やスポーツの持つ特性を理解し、安全へのアンテナを高くして危険を予知し回避することによって、けがや事故の防止に万全を期すことが求められます。</a:t>
            </a:r>
            <a:endParaRPr kumimoji="1" lang="en-US" altLang="ja-JP" dirty="0"/>
          </a:p>
          <a:p>
            <a:pPr defTabSz="914307">
              <a:defRPr/>
            </a:pPr>
            <a:r>
              <a:rPr lang="ja-JP" altLang="en-US" dirty="0"/>
              <a:t>特にボールや陸上競技の投てきなどの活動については、ボールや投てき物の到達範囲を考慮し、練習内容に応じて活動時間を変更するなど、安全対策を確実に行うことが重要</a:t>
            </a:r>
            <a:r>
              <a:rPr kumimoji="1" lang="ja-JP" altLang="en-US" dirty="0"/>
              <a:t>です。</a:t>
            </a:r>
            <a:endParaRPr kumimoji="1" lang="en-US" altLang="ja-JP" dirty="0"/>
          </a:p>
          <a:p>
            <a:pPr defTabSz="914307">
              <a:defRPr/>
            </a:pPr>
            <a:endParaRPr kumimoji="1" lang="en-US" altLang="ja-JP" dirty="0"/>
          </a:p>
          <a:p>
            <a:pPr defTabSz="914307">
              <a:defRPr/>
            </a:pPr>
            <a:endParaRPr kumimoji="1" lang="en-US" altLang="ja-JP" dirty="0"/>
          </a:p>
          <a:p>
            <a:pPr defTabSz="914307">
              <a:defRPr/>
            </a:pPr>
            <a:endParaRPr kumimoji="1" lang="en-US" altLang="ja-JP" dirty="0"/>
          </a:p>
          <a:p>
            <a:pPr defTabSz="914307">
              <a:defRPr/>
            </a:pPr>
            <a:endParaRPr kumimoji="1" lang="ja-JP" altLang="en-US" dirty="0"/>
          </a:p>
          <a:p>
            <a:endParaRPr kumimoji="1" lang="ja-JP" altLang="en-US"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44</a:t>
            </a:fld>
            <a:endParaRPr kumimoji="1" lang="ja-JP" altLang="en-US" dirty="0"/>
          </a:p>
        </p:txBody>
      </p:sp>
    </p:spTree>
    <p:extLst>
      <p:ext uri="{BB962C8B-B14F-4D97-AF65-F5344CB8AC3E}">
        <p14:creationId xmlns:p14="http://schemas.microsoft.com/office/powerpoint/2010/main" val="3436027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lang="ja-JP" altLang="en-US" dirty="0"/>
              <a:t>オ　大会引率」についてです。</a:t>
            </a:r>
            <a:endParaRPr lang="en-US" altLang="ja-JP" dirty="0"/>
          </a:p>
          <a:p>
            <a:r>
              <a:rPr lang="ja-JP" altLang="en-US" dirty="0"/>
              <a:t>本年５月、磐越自動車道において、部活動遠征中のマイクロバスの事故があり、尊い命が失われました。</a:t>
            </a:r>
            <a:endParaRPr lang="en-US" altLang="ja-JP" dirty="0"/>
          </a:p>
          <a:p>
            <a:r>
              <a:rPr lang="ja-JP" altLang="en-US" dirty="0"/>
              <a:t>部活動顧問及び部活動指導員等の引率責任者は、練習試合や大会への引率については、交通手段等も含め、保護者に対して、事前に十分な説明を行うことが重要です。</a:t>
            </a:r>
            <a:endParaRPr lang="en-US" altLang="ja-JP" dirty="0"/>
          </a:p>
          <a:p>
            <a:r>
              <a:rPr lang="ja-JP" altLang="en-US" dirty="0"/>
              <a:t>また、部活動顧問及び部活動指導員等が運転する自家用車等での引率については原則として行わず、公共の交通機関を使用してください。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なお、学校の同窓会や後援会等が所有するマイクロバスでの生徒引率については、平成２１年３月の通知文の内容を踏まえ、生徒の安全が確保されるよう、対策の徹底をお願いします。</a:t>
            </a:r>
          </a:p>
        </p:txBody>
      </p:sp>
      <p:sp>
        <p:nvSpPr>
          <p:cNvPr id="4" name="スライド番号プレースホルダー 3"/>
          <p:cNvSpPr>
            <a:spLocks noGrp="1"/>
          </p:cNvSpPr>
          <p:nvPr>
            <p:ph type="sldNum" sz="quarter" idx="5"/>
          </p:nvPr>
        </p:nvSpPr>
        <p:spPr/>
        <p:txBody>
          <a:bodyPr/>
          <a:lstStyle/>
          <a:p>
            <a:fld id="{0911CB26-ADA9-4FC7-91A8-FE7F0CD09A6C}" type="slidenum">
              <a:rPr kumimoji="1" lang="ja-JP" altLang="en-US" smtClean="0"/>
              <a:pPr/>
              <a:t>45</a:t>
            </a:fld>
            <a:endParaRPr kumimoji="1" lang="ja-JP" altLang="en-US" dirty="0"/>
          </a:p>
        </p:txBody>
      </p:sp>
    </p:spTree>
    <p:extLst>
      <p:ext uri="{BB962C8B-B14F-4D97-AF65-F5344CB8AC3E}">
        <p14:creationId xmlns:p14="http://schemas.microsoft.com/office/powerpoint/2010/main" val="251897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a:t>
            </a:r>
            <a:r>
              <a:rPr kumimoji="1" lang="ja-JP" altLang="en-US" dirty="0"/>
              <a:t>今回の改訂第３版で加筆・修正した内容で、主な内容について２点ご説明します。</a:t>
            </a:r>
            <a:endParaRPr kumimoji="1" lang="en-US" altLang="ja-JP" dirty="0"/>
          </a:p>
          <a:p>
            <a:endParaRPr kumimoji="1" lang="en-US" altLang="ja-JP" dirty="0"/>
          </a:p>
          <a:p>
            <a:r>
              <a:rPr kumimoji="1" lang="ja-JP" altLang="en-US" dirty="0"/>
              <a:t>１点は、（５）開かれた学校部活動</a:t>
            </a:r>
            <a:endParaRPr kumimoji="1" lang="en-US" altLang="ja-JP" dirty="0"/>
          </a:p>
          <a:p>
            <a:r>
              <a:rPr kumimoji="1" lang="ja-JP" altLang="en-US" dirty="0"/>
              <a:t>キ　暴力・暴言・ハラスメント・いじめ等の不適切行為の根絶についてです。</a:t>
            </a:r>
            <a:endParaRPr kumimoji="1" lang="en-US" altLang="ja-JP" dirty="0"/>
          </a:p>
          <a:p>
            <a:endParaRPr kumimoji="1" lang="en-US" altLang="ja-JP" dirty="0"/>
          </a:p>
          <a:p>
            <a:r>
              <a:rPr kumimoji="1" lang="ja-JP" altLang="en-US" dirty="0"/>
              <a:t>こちらは新たに加筆した事項ですが、特に留意事項について、生徒同士等における不適切行為を防止する役割があること、スマートフォンによるトラブル、風通しの良い組織作りなどについて記載をしております。</a:t>
            </a: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46</a:t>
            </a:fld>
            <a:endParaRPr lang="ja-JP" altLang="en-US" dirty="0"/>
          </a:p>
        </p:txBody>
      </p:sp>
    </p:spTree>
    <p:extLst>
      <p:ext uri="{BB962C8B-B14F-4D97-AF65-F5344CB8AC3E}">
        <p14:creationId xmlns:p14="http://schemas.microsoft.com/office/powerpoint/2010/main" val="4197941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２点は、（８）生徒のニーズを踏まえたスポーツ・文化芸術環境の整備についてです。</a:t>
            </a:r>
            <a:endParaRPr kumimoji="1" lang="en-US" altLang="ja-JP" dirty="0"/>
          </a:p>
          <a:p>
            <a:endParaRPr kumimoji="1" lang="en-US" altLang="ja-JP" dirty="0"/>
          </a:p>
          <a:p>
            <a:r>
              <a:rPr kumimoji="1" lang="ja-JP" altLang="en-US" dirty="0"/>
              <a:t>昨年度までの保健体育科主任会でもお伝えした内容ですが、部活動は全ての生徒が一律に加入すべきものではなく、あくまで生徒の自主的・自発的な参加により行われるものであることに留意することや、生徒の意思に反して強制的に加入させることなどがないようにすることを記載しています。</a:t>
            </a:r>
            <a:endParaRPr kumimoji="1" lang="en-US" altLang="ja-JP" dirty="0"/>
          </a:p>
          <a:p>
            <a:endParaRPr kumimoji="1" lang="en-US" altLang="ja-JP" dirty="0"/>
          </a:p>
          <a:p>
            <a:r>
              <a:rPr kumimoji="1" lang="ja-JP" altLang="en-US" dirty="0"/>
              <a:t>併せて、すでに御承知のことと思いますが、部活動に係る学習指導要領解説の改訂内容の概要を記載しています。</a:t>
            </a: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47</a:t>
            </a:fld>
            <a:endParaRPr lang="ja-JP" altLang="en-US" dirty="0"/>
          </a:p>
        </p:txBody>
      </p:sp>
    </p:spTree>
    <p:extLst>
      <p:ext uri="{BB962C8B-B14F-4D97-AF65-F5344CB8AC3E}">
        <p14:creationId xmlns:p14="http://schemas.microsoft.com/office/powerpoint/2010/main" val="173162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07">
              <a:defRPr/>
            </a:pPr>
            <a:r>
              <a:rPr kumimoji="1" lang="ja-JP" altLang="en-US" dirty="0"/>
              <a:t>皆さんは、「ハインリッヒの法則」というものをご存じでしょうか？</a:t>
            </a:r>
            <a:endParaRPr kumimoji="1" lang="en-US" altLang="ja-JP" dirty="0"/>
          </a:p>
          <a:p>
            <a:pPr defTabSz="914307">
              <a:defRPr/>
            </a:pPr>
            <a:r>
              <a:rPr kumimoji="1" lang="ja-JP" altLang="en-US" dirty="0"/>
              <a:t>これは、</a:t>
            </a:r>
            <a:r>
              <a:rPr kumimoji="1" lang="en-US" altLang="ja-JP" dirty="0"/>
              <a:t>1</a:t>
            </a:r>
            <a:r>
              <a:rPr kumimoji="1" lang="ja-JP" altLang="en-US" dirty="0"/>
              <a:t>件の重大事故が起こる背景には、</a:t>
            </a:r>
            <a:r>
              <a:rPr kumimoji="1" lang="en-US" altLang="ja-JP" dirty="0"/>
              <a:t>29</a:t>
            </a:r>
            <a:r>
              <a:rPr kumimoji="1" lang="ja-JP" altLang="en-US" dirty="0"/>
              <a:t>件の軽微な事故、</a:t>
            </a:r>
            <a:r>
              <a:rPr kumimoji="1" lang="en-US" altLang="ja-JP" dirty="0"/>
              <a:t>300</a:t>
            </a:r>
            <a:r>
              <a:rPr kumimoji="1" lang="ja-JP" altLang="en-US" dirty="0"/>
              <a:t>件のヒヤリ、ハッとすることが起こっているということを指したものです。事故は様々な場面で起こりえます。特に、運動部活動においては、身体活動を伴うために常に危険と隣り合わせであることは事実です。</a:t>
            </a:r>
            <a:endParaRPr kumimoji="1" lang="en-US" altLang="ja-JP" dirty="0"/>
          </a:p>
          <a:p>
            <a:r>
              <a:rPr kumimoji="1" lang="ja-JP" altLang="en-US" dirty="0"/>
              <a:t>先ほど御紹介したように、本県の県立学校においても、令和７年度の運動部活動中に複数件の事故が発生しています。</a:t>
            </a:r>
            <a:endParaRPr kumimoji="1" lang="en-US" altLang="ja-JP" dirty="0"/>
          </a:p>
          <a:p>
            <a:r>
              <a:rPr kumimoji="1" lang="ja-JP" altLang="en-US" dirty="0"/>
              <a:t>部活動指導員の皆様には、先ほど説明しました、熱中症予防をはじめとする危機管理や、施設・設備・用具の安全点検、事故発生時の適切な対応等について徹底していただきますようお願いします。</a:t>
            </a:r>
            <a:endParaRPr kumimoji="1" lang="en-US" altLang="ja-JP" dirty="0"/>
          </a:p>
          <a:p>
            <a:pPr defTabSz="914307">
              <a:defRPr/>
            </a:pPr>
            <a:endParaRPr kumimoji="1" lang="en-US" altLang="ja-JP" dirty="0"/>
          </a:p>
          <a:p>
            <a:pPr defTabSz="914307">
              <a:defRPr/>
            </a:pPr>
            <a:endParaRPr kumimoji="1" lang="en-US" altLang="ja-JP" dirty="0"/>
          </a:p>
          <a:p>
            <a:pPr defTabSz="914307">
              <a:defRPr/>
            </a:pPr>
            <a:endParaRPr kumimoji="1" lang="en-US" altLang="ja-JP" dirty="0"/>
          </a:p>
          <a:p>
            <a:pPr defTabSz="914307">
              <a:defRPr/>
            </a:pPr>
            <a:endParaRPr kumimoji="1" lang="ja-JP" altLang="en-US" dirty="0"/>
          </a:p>
          <a:p>
            <a:endParaRPr kumimoji="1" lang="ja-JP" altLang="en-US"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48</a:t>
            </a:fld>
            <a:endParaRPr kumimoji="1" lang="ja-JP" altLang="en-US" dirty="0"/>
          </a:p>
        </p:txBody>
      </p:sp>
    </p:spTree>
    <p:extLst>
      <p:ext uri="{BB962C8B-B14F-4D97-AF65-F5344CB8AC3E}">
        <p14:creationId xmlns:p14="http://schemas.microsoft.com/office/powerpoint/2010/main" val="935429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また、</a:t>
            </a:r>
            <a:r>
              <a:rPr lang="ja-JP" altLang="en-US" dirty="0">
                <a:cs typeface="Meiryo UI" panose="020B0604030504040204" pitchFamily="50" charset="-128"/>
              </a:rPr>
              <a:t>部活動の</a:t>
            </a:r>
            <a:r>
              <a:rPr lang="ja-JP" altLang="ja-JP" dirty="0">
                <a:cs typeface="Meiryo UI" panose="020B0604030504040204" pitchFamily="50" charset="-128"/>
              </a:rPr>
              <a:t>生徒はもとより、部活動指導員の皆様も部活動中のケガについては十分お気を付けください。</a:t>
            </a:r>
            <a:endParaRPr lang="en-US" altLang="ja-JP" dirty="0">
              <a:cs typeface="Meiryo UI" panose="020B0604030504040204" pitchFamily="50" charset="-128"/>
            </a:endParaRPr>
          </a:p>
          <a:p>
            <a:r>
              <a:rPr lang="ja-JP" altLang="ja-JP" dirty="0">
                <a:cs typeface="Meiryo UI" panose="020B0604030504040204" pitchFamily="50" charset="-128"/>
              </a:rPr>
              <a:t>もしも、部活動指導員の皆様が活動中にケガをした場合などは、文化部の方も含め、スポーツ安全保険に加入していますので各学校の事務室の担当者の方にお問合せ</a:t>
            </a:r>
            <a:r>
              <a:rPr lang="ja-JP" altLang="en-US" dirty="0">
                <a:cs typeface="Meiryo UI" panose="020B0604030504040204" pitchFamily="50" charset="-128"/>
              </a:rPr>
              <a:t>ください</a:t>
            </a:r>
            <a:r>
              <a:rPr lang="ja-JP" altLang="ja-JP" dirty="0">
                <a:cs typeface="Meiryo UI" panose="020B0604030504040204" pitchFamily="50" charset="-128"/>
              </a:rPr>
              <a:t>。</a:t>
            </a:r>
            <a:endParaRPr kumimoji="1" lang="en-US" altLang="ja-JP"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49</a:t>
            </a:fld>
            <a:endParaRPr kumimoji="1" lang="ja-JP" altLang="en-US" dirty="0"/>
          </a:p>
        </p:txBody>
      </p:sp>
    </p:spTree>
    <p:extLst>
      <p:ext uri="{BB962C8B-B14F-4D97-AF65-F5344CB8AC3E}">
        <p14:creationId xmlns:p14="http://schemas.microsoft.com/office/powerpoint/2010/main" val="4264029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7">
              <a:defRPr/>
            </a:pPr>
            <a:r>
              <a:rPr lang="ja-JP" altLang="en-US" dirty="0">
                <a:ln w="0"/>
              </a:rPr>
              <a:t>生涯にわたってスポーツや文化及び科学等に親しむ生徒育成</a:t>
            </a:r>
            <a:r>
              <a:rPr kumimoji="1" lang="ja-JP" altLang="en-US" dirty="0">
                <a:ln w="0"/>
              </a:rPr>
              <a:t>のために本県の部活動の充実のために</a:t>
            </a:r>
            <a:r>
              <a:rPr lang="ja-JP" altLang="en-US" dirty="0"/>
              <a:t>お力添えをお願いします。</a:t>
            </a:r>
            <a:endParaRPr lang="en-US" altLang="ja-JP" dirty="0"/>
          </a:p>
          <a:p>
            <a:pPr defTabSz="914307">
              <a:defRPr/>
            </a:pPr>
            <a:r>
              <a:rPr lang="ja-JP" altLang="en-US" dirty="0"/>
              <a:t>以上で、「望ましい部活動の在り方」を終わります。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50</a:t>
            </a:fld>
            <a:endParaRPr lang="ja-JP" altLang="en-US" dirty="0"/>
          </a:p>
        </p:txBody>
      </p:sp>
    </p:spTree>
    <p:extLst>
      <p:ext uri="{BB962C8B-B14F-4D97-AF65-F5344CB8AC3E}">
        <p14:creationId xmlns:p14="http://schemas.microsoft.com/office/powerpoint/2010/main" val="241973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部活動は、生徒の自主的・自発的な参加により実施されるものであり、多くの意義を有するものであります。学習指導要領では、部活動を学校教育の一環として捉え、教育課程との関連を図ることが示されています。</a:t>
            </a:r>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6</a:t>
            </a:fld>
            <a:endParaRPr lang="ja-JP" altLang="en-US" dirty="0"/>
          </a:p>
        </p:txBody>
      </p:sp>
    </p:spTree>
    <p:extLst>
      <p:ext uri="{BB962C8B-B14F-4D97-AF65-F5344CB8AC3E}">
        <p14:creationId xmlns:p14="http://schemas.microsoft.com/office/powerpoint/2010/main" val="226855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また、</a:t>
            </a:r>
            <a:r>
              <a:rPr lang="ja-JP" altLang="en-US" dirty="0"/>
              <a:t>学校や地域の実態に応じ、地域の人々の協力、社会教育施設や社会教育関係団体等の各種団体との連携などの運営上の工夫を行い、</a:t>
            </a:r>
            <a:r>
              <a:rPr lang="ja-JP" altLang="en-US" dirty="0">
                <a:solidFill>
                  <a:srgbClr val="FF0000"/>
                </a:solidFill>
              </a:rPr>
              <a:t>持続可能な運営体制</a:t>
            </a:r>
            <a:r>
              <a:rPr lang="ja-JP" altLang="en-US" dirty="0"/>
              <a:t>が整えられるようにするものとする</a:t>
            </a:r>
            <a:r>
              <a:rPr kumimoji="1" lang="ja-JP" altLang="en-US" dirty="0"/>
              <a:t>とされ、地域の人々の協力というところに、部活動指導員が含まれており、部活動指導員は、</a:t>
            </a:r>
            <a:r>
              <a:rPr kumimoji="1" lang="ja-JP" altLang="en-US" dirty="0">
                <a:solidFill>
                  <a:schemeClr val="tx1"/>
                </a:solidFill>
              </a:rPr>
              <a:t>持続可能な運営体制</a:t>
            </a:r>
            <a:r>
              <a:rPr kumimoji="1" lang="ja-JP" altLang="en-US" dirty="0"/>
              <a:t>のために必要な人材とされています。</a:t>
            </a:r>
            <a:endParaRPr kumimoji="1" lang="ja-JP" altLang="en-US" b="0"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7</a:t>
            </a:fld>
            <a:endParaRPr lang="ja-JP" altLang="en-US" dirty="0"/>
          </a:p>
        </p:txBody>
      </p:sp>
    </p:spTree>
    <p:extLst>
      <p:ext uri="{BB962C8B-B14F-4D97-AF65-F5344CB8AC3E}">
        <p14:creationId xmlns:p14="http://schemas.microsoft.com/office/powerpoint/2010/main" val="304107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また、運動部については、豊かな学校生活を経験する極めて効果的な活動であると示されています。スポーツを通して交流したり、高い水準に挑戦するなど、個人によって目標や求めているものが違いますので、個に応じた目標設定を指導することが重要です。</a:t>
            </a:r>
            <a:endParaRPr kumimoji="1" lang="ja-JP" altLang="en-US" dirty="0"/>
          </a:p>
        </p:txBody>
      </p:sp>
      <p:sp>
        <p:nvSpPr>
          <p:cNvPr id="4" name="スライド番号プレースホルダー 3"/>
          <p:cNvSpPr>
            <a:spLocks noGrp="1"/>
          </p:cNvSpPr>
          <p:nvPr>
            <p:ph type="sldNum" sz="quarter" idx="5"/>
          </p:nvPr>
        </p:nvSpPr>
        <p:spPr/>
        <p:txBody>
          <a:bodyPr/>
          <a:lstStyle/>
          <a:p>
            <a:fld id="{B262A795-6F94-4A96-B820-B9038480D048}" type="slidenum">
              <a:rPr lang="en-US" altLang="ja-JP" smtClean="0"/>
              <a:pPr/>
              <a:t>8</a:t>
            </a:fld>
            <a:endParaRPr lang="ja-JP" altLang="en-US" dirty="0"/>
          </a:p>
        </p:txBody>
      </p:sp>
    </p:spTree>
    <p:extLst>
      <p:ext uri="{BB962C8B-B14F-4D97-AF65-F5344CB8AC3E}">
        <p14:creationId xmlns:p14="http://schemas.microsoft.com/office/powerpoint/2010/main" val="31456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配慮事項については、・好ましい人間関係を育てる　・生徒の自主性を尊重する　・勝つことのみを目指す活動にならない　・生徒が練習計画等について意見を交換する場を設定する　　といった内容が示されています。これらの内容は、文化部の活動においても共通する内容であると捉えています。</a:t>
            </a:r>
            <a:endParaRPr kumimoji="1" lang="en-US" altLang="ja-JP" dirty="0"/>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9</a:t>
            </a:fld>
            <a:endParaRPr kumimoji="1" lang="ja-JP" altLang="en-US" dirty="0"/>
          </a:p>
        </p:txBody>
      </p:sp>
    </p:spTree>
    <p:extLst>
      <p:ext uri="{BB962C8B-B14F-4D97-AF65-F5344CB8AC3E}">
        <p14:creationId xmlns:p14="http://schemas.microsoft.com/office/powerpoint/2010/main" val="377067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0" dirty="0"/>
              <a:t>その他に、生徒の個性の尊重と柔軟な運営　・生徒の学びと生涯にわたるキャリア形成の関係を意識した活動が展開されるなどがあります。そして、生涯にわたってスポーツや文化及び科学等に親しみ自らの興味・関心を追求する生徒を育成することが重要であると考えます。</a:t>
            </a:r>
          </a:p>
        </p:txBody>
      </p:sp>
      <p:sp>
        <p:nvSpPr>
          <p:cNvPr id="4" name="スライド番号プレースホルダ 3"/>
          <p:cNvSpPr>
            <a:spLocks noGrp="1"/>
          </p:cNvSpPr>
          <p:nvPr>
            <p:ph type="sldNum" sz="quarter" idx="10"/>
          </p:nvPr>
        </p:nvSpPr>
        <p:spPr/>
        <p:txBody>
          <a:bodyPr/>
          <a:lstStyle/>
          <a:p>
            <a:fld id="{0911CB26-ADA9-4FC7-91A8-FE7F0CD09A6C}" type="slidenum">
              <a:rPr kumimoji="1" lang="ja-JP" altLang="en-US" smtClean="0"/>
              <a:pPr/>
              <a:t>10</a:t>
            </a:fld>
            <a:endParaRPr kumimoji="1" lang="ja-JP" altLang="en-US" dirty="0"/>
          </a:p>
        </p:txBody>
      </p:sp>
    </p:spTree>
    <p:extLst>
      <p:ext uri="{BB962C8B-B14F-4D97-AF65-F5344CB8AC3E}">
        <p14:creationId xmlns:p14="http://schemas.microsoft.com/office/powerpoint/2010/main" val="1949303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9" name="長方形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3" name="長方形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4" name="長方形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5" name="長方形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6" name="長方形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7" name="長方形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useBgFill="1">
        <p:nvSpPr>
          <p:cNvPr id="30" name="角丸四角形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useBgFill="1">
        <p:nvSpPr>
          <p:cNvPr id="31" name="角丸四角形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7" name="長方形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10" name="長方形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11" name="長方形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8" name="タイトル 7"/>
          <p:cNvSpPr>
            <a:spLocks noGrp="1"/>
          </p:cNvSpPr>
          <p:nvPr>
            <p:ph type="ctrTitle"/>
          </p:nvPr>
        </p:nvSpPr>
        <p:spPr>
          <a:xfrm>
            <a:off x="609600" y="2389009"/>
            <a:ext cx="11277600" cy="1470025"/>
          </a:xfrm>
        </p:spPr>
        <p:txBody>
          <a:bodyPr rtlCol="0" anchor="b"/>
          <a:lstStyle>
            <a:lvl1pPr>
              <a:defRPr sz="44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9" name="サブタイトル 8"/>
          <p:cNvSpPr>
            <a:spLocks noGrp="1"/>
          </p:cNvSpPr>
          <p:nvPr>
            <p:ph type="subTitle" idx="1"/>
          </p:nvPr>
        </p:nvSpPr>
        <p:spPr>
          <a:xfrm>
            <a:off x="609600" y="3899938"/>
            <a:ext cx="6604000" cy="1752600"/>
          </a:xfrm>
        </p:spPr>
        <p:txBody>
          <a:bodyPr rtlCol="0"/>
          <a:lstStyle>
            <a:lvl1pPr marL="64008" indent="0" algn="l">
              <a:buNone/>
              <a:defRPr sz="2400">
                <a:solidFill>
                  <a:schemeClr val="tx2"/>
                </a:solidFill>
                <a:latin typeface="Meiryo UI" panose="020B0604030504040204" pitchFamily="50" charset="-128"/>
                <a:ea typeface="Meiryo UI" panose="020B0604030504040204"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ja-JP" altLang="en-US" noProof="0"/>
              <a:t>マスター サブタイトルの書式設定</a:t>
            </a:r>
            <a:endParaRPr lang="ja-JP" altLang="en-US" noProof="0" dirty="0"/>
          </a:p>
        </p:txBody>
      </p:sp>
      <p:sp>
        <p:nvSpPr>
          <p:cNvPr id="17" name="フッター プレースホルダー 16"/>
          <p:cNvSpPr>
            <a:spLocks noGrp="1"/>
          </p:cNvSpPr>
          <p:nvPr>
            <p:ph type="ftr" sz="quarter" idx="11"/>
          </p:nvPr>
        </p:nvSpPr>
        <p:spPr>
          <a:xfrm>
            <a:off x="7265116" y="4205288"/>
            <a:ext cx="1727200" cy="457200"/>
          </a:xfrm>
        </p:spPr>
        <p:txBody>
          <a:bodyPr rtlCol="0"/>
          <a:lstStyle>
            <a:lvl1pPr>
              <a:defRPr>
                <a:solidFill>
                  <a:schemeClr val="accent2">
                    <a:lumMod val="75000"/>
                  </a:schemeClr>
                </a:solidFill>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28" name="日付プレースホルダー 27"/>
          <p:cNvSpPr>
            <a:spLocks noGrp="1"/>
          </p:cNvSpPr>
          <p:nvPr>
            <p:ph type="dt" sz="half" idx="10"/>
          </p:nvPr>
        </p:nvSpPr>
        <p:spPr>
          <a:xfrm>
            <a:off x="9043830" y="4206240"/>
            <a:ext cx="1332000" cy="457200"/>
          </a:xfrm>
        </p:spPr>
        <p:txBody>
          <a:bodyPr rtlCol="0"/>
          <a:lstStyle>
            <a:lvl1pPr>
              <a:defRPr>
                <a:solidFill>
                  <a:schemeClr val="accent2">
                    <a:lumMod val="75000"/>
                  </a:schemeClr>
                </a:solidFill>
                <a:latin typeface="Meiryo UI" panose="020B0604030504040204" pitchFamily="50" charset="-128"/>
                <a:ea typeface="Meiryo UI" panose="020B0604030504040204" pitchFamily="50" charset="-128"/>
              </a:defRPr>
            </a:lvl1pPr>
          </a:lstStyle>
          <a:p>
            <a:fld id="{CBB3707E-853B-4B65-A117-62F1A610BAA1}" type="datetime4">
              <a:rPr lang="ja-JP" altLang="en-US" smtClean="0"/>
              <a:pPr/>
              <a:t>2026年5月28日</a:t>
            </a:fld>
            <a:endParaRPr lang="en-US" dirty="0"/>
          </a:p>
        </p:txBody>
      </p:sp>
      <p:sp>
        <p:nvSpPr>
          <p:cNvPr id="29" name="スライド番号プレースホルダー 28"/>
          <p:cNvSpPr>
            <a:spLocks noGrp="1"/>
          </p:cNvSpPr>
          <p:nvPr>
            <p:ph type="sldNum" sz="quarter" idx="12"/>
          </p:nvPr>
        </p:nvSpPr>
        <p:spPr>
          <a:xfrm>
            <a:off x="11093451" y="1136"/>
            <a:ext cx="996949" cy="365760"/>
          </a:xfrm>
        </p:spPr>
        <p:txBody>
          <a:bodyPr rtlCol="0"/>
          <a:lstStyle>
            <a:lvl1pPr algn="r">
              <a:defRPr sz="1800">
                <a:solidFill>
                  <a:schemeClr val="bg1"/>
                </a:solidFill>
                <a:latin typeface="Meiryo UI" panose="020B0604030504040204" pitchFamily="50" charset="-128"/>
                <a:ea typeface="Meiryo UI" panose="020B0604030504040204" pitchFamily="50" charset="-128"/>
              </a:defRPr>
            </a:lvl1pPr>
          </a:lstStyle>
          <a:p>
            <a:fld id="{401CF334-2D5C-4859-84A6-CA7E6E43FAEB}" type="slidenum">
              <a:rPr lang="en-US" altLang="ja-JP" smtClean="0"/>
              <a:pPr/>
              <a:t>‹#›</a:t>
            </a:fld>
            <a:endParaRPr lang="ja-JP" alt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p:txBody>
          <a:bodyPr vert="eaVert" rtlCol="0"/>
          <a:lstStyle>
            <a:lvl1pPr>
              <a:defRPr/>
            </a:lvl1pPr>
            <a:lvl5pPr>
              <a:defRPr/>
            </a:lvl5pPr>
          </a:lstStyle>
          <a:p>
            <a:pPr lvl="0" rtl="0" eaLnBrk="1" latinLnBrk="0" hangingPunct="1"/>
            <a:r>
              <a:rPr lang="ja-JP" altLang="en-US" noProof="0" dirty="0"/>
              <a:t>マスター テキストのスタイルを編集する</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p:txBody>
          <a:bodyPr rtlCol="0"/>
          <a:lstStyle/>
          <a:p>
            <a:pPr rtl="0"/>
            <a:fld id="{51320B09-6CF2-4326-937A-13A4A40B8562}" type="datetime4">
              <a:rPr lang="ja-JP" altLang="en-US" smtClean="0"/>
              <a:t>2026年5月28日</a:t>
            </a:fld>
            <a:endParaRPr lang="en-US" dirty="0"/>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hasCustomPrompt="1"/>
          </p:nvPr>
        </p:nvSpPr>
        <p:spPr>
          <a:xfrm>
            <a:off x="9042400" y="1143000"/>
            <a:ext cx="2540000" cy="5448300"/>
          </a:xfrm>
        </p:spPr>
        <p:txBody>
          <a:bodyPr vert="eaVert" rtlCol="0"/>
          <a:lstStyle>
            <a:lvl1pPr>
              <a:defRPr/>
            </a:lvl1pPr>
          </a:lstStyle>
          <a:p>
            <a:pPr rtl="0"/>
            <a:r>
              <a:rPr lang="ja-JP" altLang="en-US" noProof="0" dirty="0"/>
              <a:t>マスター タイトルのスタイルを編集する</a:t>
            </a:r>
          </a:p>
        </p:txBody>
      </p:sp>
      <p:sp>
        <p:nvSpPr>
          <p:cNvPr id="3" name="縦書きテキスト プレースホルダー 2"/>
          <p:cNvSpPr>
            <a:spLocks noGrp="1"/>
          </p:cNvSpPr>
          <p:nvPr>
            <p:ph type="body" orient="vert" idx="1" hasCustomPrompt="1"/>
          </p:nvPr>
        </p:nvSpPr>
        <p:spPr>
          <a:xfrm>
            <a:off x="609600" y="1143000"/>
            <a:ext cx="8331200" cy="5448300"/>
          </a:xfrm>
        </p:spPr>
        <p:txBody>
          <a:bodyPr vert="eaVert" rtlCol="0"/>
          <a:lstStyle>
            <a:lvl5pPr>
              <a:defRPr/>
            </a:lvl5pPr>
          </a:lstStyle>
          <a:p>
            <a:pPr lvl="0" rtl="0" eaLnBrk="1" latinLnBrk="0" hangingPunct="1"/>
            <a:r>
              <a:rPr lang="ja-JP" altLang="en-US" noProof="0" dirty="0"/>
              <a:t>クリックしてマスター テキストのスタイルを編集</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p:txBody>
          <a:bodyPr rtlCol="0"/>
          <a:lstStyle/>
          <a:p>
            <a:pPr rtl="0"/>
            <a:fld id="{7AF68CBD-E5D7-4F98-BE5C-5D00E9A14CB9}" type="datetime4">
              <a:rPr lang="ja-JP" altLang="en-US" smtClean="0"/>
              <a:t>2026年5月28日</a:t>
            </a:fld>
            <a:endParaRPr lang="en-US" dirty="0"/>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1pPr>
              <a:defRPr/>
            </a:lvl1pPr>
            <a:lvl5pPr>
              <a:defRPr/>
            </a:lvl5pPr>
            <a:lvl6pPr>
              <a:defRPr/>
            </a:lvl6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p:txBody>
          <a:bodyPr rtlCol="0"/>
          <a:lstStyle/>
          <a:p>
            <a:pPr rtl="0"/>
            <a:fld id="{E9DB356C-535D-4BB7-9CFC-A7CAEDEECC4C}" type="datetime4">
              <a:rPr lang="ja-JP" altLang="en-US" smtClean="0"/>
              <a:t>2026年5月28日</a:t>
            </a:fld>
            <a:endParaRPr lang="en-US" dirty="0"/>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1968322"/>
            <a:ext cx="10363200" cy="1362075"/>
          </a:xfrm>
        </p:spPr>
        <p:txBody>
          <a:bodyPr rtlCol="0"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pPr rtl="0"/>
            <a:r>
              <a:rPr lang="ja-JP" altLang="en-US" noProof="0"/>
              <a:t>マスター タイトルの書式設定</a:t>
            </a:r>
            <a:endParaRPr kumimoji="0" lang="ja-JP" altLang="en-US" noProof="0" dirty="0"/>
          </a:p>
        </p:txBody>
      </p:sp>
      <p:sp>
        <p:nvSpPr>
          <p:cNvPr id="3" name="テキスト プレースホルダー 2"/>
          <p:cNvSpPr>
            <a:spLocks noGrp="1"/>
          </p:cNvSpPr>
          <p:nvPr>
            <p:ph type="body" idx="1"/>
          </p:nvPr>
        </p:nvSpPr>
        <p:spPr>
          <a:xfrm>
            <a:off x="963084" y="3367088"/>
            <a:ext cx="10363200" cy="1509712"/>
          </a:xfrm>
        </p:spPr>
        <p:txBody>
          <a:bodyPr rtlCol="0"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ja-JP" altLang="en-US" noProof="0"/>
              <a:t>マスター テキストの書式設定</a:t>
            </a:r>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p:txBody>
          <a:bodyPr rtlCol="0"/>
          <a:lstStyle/>
          <a:p>
            <a:pPr rtl="0"/>
            <a:fld id="{4E732BA4-9E34-474C-8663-BC16DBE61C00}" type="datetime4">
              <a:rPr lang="ja-JP" altLang="en-US" smtClean="0"/>
              <a:t>2026年5月28日</a:t>
            </a:fld>
            <a:endParaRPr lang="en-US" dirty="0"/>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609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4" name="コンテンツ プレースホルダー 3"/>
          <p:cNvSpPr>
            <a:spLocks noGrp="1"/>
          </p:cNvSpPr>
          <p:nvPr>
            <p:ph sz="half" idx="2"/>
          </p:nvPr>
        </p:nvSpPr>
        <p:spPr>
          <a:xfrm>
            <a:off x="6197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p:txBody>
          <a:bodyPr rtlCol="0"/>
          <a:lstStyle/>
          <a:p>
            <a:pPr rtl="0"/>
            <a:fld id="{0F53672B-0866-499D-9799-BCED51AE6581}" type="datetime4">
              <a:rPr lang="ja-JP" altLang="en-US" smtClean="0"/>
              <a:t>2026年5月28日</a:t>
            </a:fld>
            <a:endParaRPr lang="en-US" dirty="0"/>
          </a:p>
        </p:txBody>
      </p:sp>
      <p:sp>
        <p:nvSpPr>
          <p:cNvPr id="7" name="スライド番号プレースホルダー 6"/>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08000" y="1143000"/>
            <a:ext cx="11176000" cy="1069848"/>
          </a:xfrm>
        </p:spPr>
        <p:txBody>
          <a:bodyPr rtlCol="0" anchor="ctr"/>
          <a:lstStyle>
            <a:lvl1pPr>
              <a:defRPr sz="4000" b="0" i="0" cap="none" baseline="0"/>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ja-JP" altLang="en-US" noProof="0"/>
              <a:t>マスター テキストの書式設定</a:t>
            </a:r>
          </a:p>
        </p:txBody>
      </p:sp>
      <p:sp>
        <p:nvSpPr>
          <p:cNvPr id="5" name="コンテンツ プレースホルダー 4"/>
          <p:cNvSpPr>
            <a:spLocks noGrp="1"/>
          </p:cNvSpPr>
          <p:nvPr>
            <p:ph sz="quarter" idx="2"/>
          </p:nvPr>
        </p:nvSpPr>
        <p:spPr>
          <a:xfrm>
            <a:off x="508000" y="2708519"/>
            <a:ext cx="5388864"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4" name="テキスト プレースホルダー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ja-JP" altLang="en-US" noProof="0"/>
              <a:t>マスター テキストの書式設定</a:t>
            </a:r>
          </a:p>
        </p:txBody>
      </p:sp>
      <p:sp>
        <p:nvSpPr>
          <p:cNvPr id="6" name="コンテンツ プレースホルダー 5"/>
          <p:cNvSpPr>
            <a:spLocks noGrp="1"/>
          </p:cNvSpPr>
          <p:nvPr>
            <p:ph sz="quarter" idx="4"/>
          </p:nvPr>
        </p:nvSpPr>
        <p:spPr>
          <a:xfrm>
            <a:off x="6291073" y="2708519"/>
            <a:ext cx="5389033"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28" name="フッター プレースホルダー 27"/>
          <p:cNvSpPr>
            <a:spLocks noGrp="1"/>
          </p:cNvSpPr>
          <p:nvPr>
            <p:ph type="ftr" sz="quarter" idx="12"/>
          </p:nvPr>
        </p:nvSpPr>
        <p:spPr/>
        <p:txBody>
          <a:bodyPr rtlCol="0"/>
          <a:lstStyle/>
          <a:p>
            <a:pPr rtl="0"/>
            <a:r>
              <a:rPr lang="ja-JP" altLang="en-US" noProof="0" dirty="0"/>
              <a:t>フッターを追加</a:t>
            </a:r>
          </a:p>
        </p:txBody>
      </p:sp>
      <p:sp>
        <p:nvSpPr>
          <p:cNvPr id="26" name="日付プレースホルダー 25"/>
          <p:cNvSpPr>
            <a:spLocks noGrp="1"/>
          </p:cNvSpPr>
          <p:nvPr>
            <p:ph type="dt" sz="half" idx="10"/>
          </p:nvPr>
        </p:nvSpPr>
        <p:spPr/>
        <p:txBody>
          <a:bodyPr rtlCol="0"/>
          <a:lstStyle/>
          <a:p>
            <a:pPr rtl="0"/>
            <a:fld id="{28A616DE-C4E3-4CA4-892C-86B3F7D2C135}" type="datetime4">
              <a:rPr lang="ja-JP" altLang="en-US" smtClean="0"/>
              <a:t>2026年5月28日</a:t>
            </a:fld>
            <a:endParaRPr lang="en-US" dirty="0"/>
          </a:p>
        </p:txBody>
      </p:sp>
      <p:sp>
        <p:nvSpPr>
          <p:cNvPr id="27" name="スライド番号プレースホルダー 26"/>
          <p:cNvSpPr>
            <a:spLocks noGrp="1"/>
          </p:cNvSpPr>
          <p:nvPr>
            <p:ph type="sldNum" sz="quarter" idx="11"/>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1143000"/>
            <a:ext cx="10972800" cy="1069848"/>
          </a:xfrm>
        </p:spPr>
        <p:txBody>
          <a:bodyPr rtlCol="0" anchor="ctr"/>
          <a:lstStyle>
            <a:lvl1pPr>
              <a:defRPr sz="4000">
                <a:solidFill>
                  <a:schemeClr val="tx2"/>
                </a:solidFill>
              </a:defRPr>
            </a:lvl1pPr>
          </a:lstStyle>
          <a:p>
            <a:pPr rtl="0"/>
            <a:r>
              <a:rPr lang="ja-JP" altLang="en-US" noProof="0"/>
              <a:t>マスター タイトルの書式設定</a:t>
            </a:r>
            <a:endParaRPr lang="ja-JP" altLang="en-US" noProof="0" dirty="0"/>
          </a:p>
        </p:txBody>
      </p:sp>
      <p:sp>
        <p:nvSpPr>
          <p:cNvPr id="4" name="フッター プレースホルダー 3"/>
          <p:cNvSpPr>
            <a:spLocks noGrp="1"/>
          </p:cNvSpPr>
          <p:nvPr>
            <p:ph type="ftr" sz="quarter" idx="11"/>
          </p:nvPr>
        </p:nvSpPr>
        <p:spPr>
          <a:xfrm>
            <a:off x="7010400" y="612648"/>
            <a:ext cx="1767840" cy="457200"/>
          </a:xfrm>
        </p:spPr>
        <p:txBody>
          <a:bodyPr rtlCol="0"/>
          <a:lstStyle/>
          <a:p>
            <a:pPr rtl="0"/>
            <a:r>
              <a:rPr lang="ja-JP" altLang="en-US" noProof="0" dirty="0"/>
              <a:t>フッターを追加</a:t>
            </a:r>
          </a:p>
        </p:txBody>
      </p:sp>
      <p:sp>
        <p:nvSpPr>
          <p:cNvPr id="3" name="日付プレースホルダー 2"/>
          <p:cNvSpPr>
            <a:spLocks noGrp="1"/>
          </p:cNvSpPr>
          <p:nvPr>
            <p:ph type="dt" sz="half" idx="10"/>
          </p:nvPr>
        </p:nvSpPr>
        <p:spPr>
          <a:xfrm>
            <a:off x="8778240" y="612648"/>
            <a:ext cx="1332000" cy="457200"/>
          </a:xfrm>
        </p:spPr>
        <p:txBody>
          <a:bodyPr rtlCol="0"/>
          <a:lstStyle/>
          <a:p>
            <a:pPr rtl="0"/>
            <a:fld id="{B00D6D32-5C27-4A01-9DEE-67791C72B783}" type="datetime4">
              <a:rPr lang="ja-JP" altLang="en-US" smtClean="0"/>
              <a:t>2026年5月28日</a:t>
            </a:fld>
            <a:endParaRPr lang="en-US" dirty="0"/>
          </a:p>
        </p:txBody>
      </p:sp>
      <p:sp>
        <p:nvSpPr>
          <p:cNvPr id="5" name="スライド番号プレースホルダー 4"/>
          <p:cNvSpPr>
            <a:spLocks noGrp="1"/>
          </p:cNvSpPr>
          <p:nvPr>
            <p:ph type="sldNum" sz="quarter" idx="12"/>
          </p:nvPr>
        </p:nvSpPr>
        <p:spPr>
          <a:xfrm>
            <a:off x="10899648" y="2272"/>
            <a:ext cx="1016000" cy="365760"/>
          </a:xfrm>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rtlCol="0"/>
          <a:lstStyle/>
          <a:p>
            <a:pPr rtl="0"/>
            <a:r>
              <a:rPr lang="ja-JP" altLang="en-US" noProof="0" dirty="0"/>
              <a:t>フッターを追加</a:t>
            </a:r>
          </a:p>
        </p:txBody>
      </p:sp>
      <p:sp>
        <p:nvSpPr>
          <p:cNvPr id="2" name="日付プレースホルダー 1"/>
          <p:cNvSpPr>
            <a:spLocks noGrp="1"/>
          </p:cNvSpPr>
          <p:nvPr>
            <p:ph type="dt" sz="half" idx="10"/>
          </p:nvPr>
        </p:nvSpPr>
        <p:spPr/>
        <p:txBody>
          <a:bodyPr rtlCol="0"/>
          <a:lstStyle/>
          <a:p>
            <a:pPr rtl="0"/>
            <a:fld id="{9F1A6501-09F0-4636-B3BC-1077EB0C98F2}" type="datetime4">
              <a:rPr lang="ja-JP" altLang="en-US" smtClean="0"/>
              <a:t>2026年5月28日</a:t>
            </a:fld>
            <a:endParaRPr lang="en-US" dirty="0"/>
          </a:p>
        </p:txBody>
      </p:sp>
      <p:sp>
        <p:nvSpPr>
          <p:cNvPr id="4" name="スライド番号プレースホルダー 3"/>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137995" y="1101970"/>
            <a:ext cx="4511040" cy="877824"/>
          </a:xfrm>
        </p:spPr>
        <p:txBody>
          <a:bodyPr rtlCol="0" anchor="b"/>
          <a:lstStyle>
            <a:lvl1pPr algn="l">
              <a:buNone/>
              <a:defRPr sz="1800" b="1"/>
            </a:lvl1pPr>
          </a:lstStyle>
          <a:p>
            <a:pPr rtl="0"/>
            <a:r>
              <a:rPr lang="ja-JP" altLang="en-US" noProof="0" dirty="0"/>
              <a:t>マスター タイトルのスタイルを編集する</a:t>
            </a:r>
          </a:p>
        </p:txBody>
      </p:sp>
      <p:sp>
        <p:nvSpPr>
          <p:cNvPr id="4" name="コンテンツ プレースホルダー 3"/>
          <p:cNvSpPr>
            <a:spLocks noGrp="1"/>
          </p:cNvSpPr>
          <p:nvPr>
            <p:ph sz="half" idx="1"/>
          </p:nvPr>
        </p:nvSpPr>
        <p:spPr>
          <a:xfrm>
            <a:off x="203200" y="776287"/>
            <a:ext cx="6803136" cy="5805083"/>
          </a:xfrm>
        </p:spPr>
        <p:txBody>
          <a:bodyPr rtlCol="0"/>
          <a:lstStyle>
            <a:lvl1pPr>
              <a:defRPr sz="3200"/>
            </a:lvl1pPr>
            <a:lvl2pPr>
              <a:defRPr sz="2800"/>
            </a:lvl2pPr>
            <a:lvl3pPr>
              <a:defRPr sz="2400"/>
            </a:lvl3pPr>
            <a:lvl4pPr>
              <a:defRPr sz="2000"/>
            </a:lvl4pPr>
            <a:lvl5pPr>
              <a:defRPr sz="20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3" name="テキスト プレースホルダー 2"/>
          <p:cNvSpPr>
            <a:spLocks noGrp="1"/>
          </p:cNvSpPr>
          <p:nvPr>
            <p:ph type="body" idx="2"/>
          </p:nvPr>
        </p:nvSpPr>
        <p:spPr>
          <a:xfrm>
            <a:off x="7137995" y="2010727"/>
            <a:ext cx="4511040" cy="4580573"/>
          </a:xfrm>
        </p:spPr>
        <p:txBody>
          <a:bodyPr rtlCol="0"/>
          <a:lstStyle>
            <a:lvl1pPr marL="9144" indent="0">
              <a:buNone/>
              <a:defRPr sz="1400"/>
            </a:lvl1pPr>
            <a:lvl2pPr>
              <a:buNone/>
              <a:defRPr sz="1200"/>
            </a:lvl2pPr>
            <a:lvl3pPr>
              <a:buNone/>
              <a:defRPr sz="1000"/>
            </a:lvl3pPr>
            <a:lvl4pPr>
              <a:buNone/>
              <a:defRPr sz="900"/>
            </a:lvl4pPr>
            <a:lvl5pPr>
              <a:buNone/>
              <a:defRPr sz="900"/>
            </a:lvl5pPr>
          </a:lstStyle>
          <a:p>
            <a:pPr lvl="0" rtl="0" eaLnBrk="1" latinLnBrk="0" hangingPunct="1"/>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p:txBody>
          <a:bodyPr rtlCol="0"/>
          <a:lstStyle/>
          <a:p>
            <a:pPr rtl="0"/>
            <a:fld id="{40A61748-4F73-4F04-BA61-F8ECF902D098}" type="datetime4">
              <a:rPr lang="ja-JP" altLang="en-US" smtClean="0"/>
              <a:t>2026年5月28日</a:t>
            </a:fld>
            <a:endParaRPr lang="en-US" dirty="0"/>
          </a:p>
        </p:txBody>
      </p:sp>
      <p:sp>
        <p:nvSpPr>
          <p:cNvPr id="7" name="スライド番号プレースホルダー 6"/>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7253913" y="1109161"/>
            <a:ext cx="782404" cy="4681637"/>
          </a:xfrm>
        </p:spPr>
        <p:txBody>
          <a:bodyPr vert="vert270" lIns="45720" tIns="0" rIns="45720" rtlCol="0" anchor="t"/>
          <a:lstStyle>
            <a:lvl1pPr algn="ctr">
              <a:buNone/>
              <a:defRPr sz="2000" b="1"/>
            </a:lvl1pPr>
          </a:lstStyle>
          <a:p>
            <a:pPr rtl="0"/>
            <a:r>
              <a:rPr lang="ja-JP" altLang="en-US" noProof="0"/>
              <a:t>マスター タイトルの書式設定</a:t>
            </a:r>
            <a:endParaRPr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rtlCol="0"/>
          <a:lstStyle>
            <a:lvl1pPr marL="0" indent="0">
              <a:buNone/>
              <a:defRPr sz="3200"/>
            </a:lvl1pPr>
          </a:lstStyle>
          <a:p>
            <a:pPr rtl="0"/>
            <a:r>
              <a:rPr lang="ja-JP" altLang="en-US" noProof="0"/>
              <a:t>アイコンをクリックして図を追加</a:t>
            </a:r>
            <a:endParaRPr kumimoji="0" lang="ja-JP" altLang="en-US" noProof="0" dirty="0"/>
          </a:p>
        </p:txBody>
      </p:sp>
      <p:sp>
        <p:nvSpPr>
          <p:cNvPr id="4" name="テキスト プレースホルダー 3"/>
          <p:cNvSpPr>
            <a:spLocks noGrp="1"/>
          </p:cNvSpPr>
          <p:nvPr>
            <p:ph type="body" sz="half" idx="2"/>
          </p:nvPr>
        </p:nvSpPr>
        <p:spPr>
          <a:xfrm>
            <a:off x="8117924" y="3274309"/>
            <a:ext cx="3454400" cy="2516489"/>
          </a:xfrm>
        </p:spPr>
        <p:txBody>
          <a:bodyPr lIns="0" tIns="0" rIns="45720" rtlCol="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rtl="0" eaLnBrk="1" latinLnBrk="0" hangingPunct="1"/>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p:txBody>
          <a:bodyPr rtlCol="0"/>
          <a:lstStyle/>
          <a:p>
            <a:pPr rtl="0"/>
            <a:fld id="{E6FB638E-CAFB-437A-BBE6-43474294FAC9}" type="datetime4">
              <a:rPr lang="ja-JP" altLang="en-US" smtClean="0"/>
              <a:t>2026年5月28日</a:t>
            </a:fld>
            <a:endParaRPr lang="en-US" dirty="0"/>
          </a:p>
        </p:txBody>
      </p:sp>
      <p:sp>
        <p:nvSpPr>
          <p:cNvPr id="7" name="スライド番号プレースホルダー 6"/>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長方形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9" name="長方形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0" name="長方形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1" name="長方形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2" name="長方形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useBgFill="1">
        <p:nvSpPr>
          <p:cNvPr id="33" name="角丸四角形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useBgFill="1">
        <p:nvSpPr>
          <p:cNvPr id="34" name="角丸四角形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5" name="長方形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6" name="長方形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7" name="長方形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8" name="長方形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39" name="長方形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40" name="長方形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ja-JP" altLang="en-US" sz="1800" noProof="0" dirty="0">
              <a:latin typeface="Meiryo UI" panose="020B0604030504040204" pitchFamily="50" charset="-128"/>
              <a:ea typeface="Meiryo UI" panose="020B0604030504040204" pitchFamily="50" charset="-128"/>
            </a:endParaRPr>
          </a:p>
        </p:txBody>
      </p:sp>
      <p:sp>
        <p:nvSpPr>
          <p:cNvPr id="22" name="タイトル プレースホルダー 21"/>
          <p:cNvSpPr>
            <a:spLocks noGrp="1"/>
          </p:cNvSpPr>
          <p:nvPr>
            <p:ph type="title"/>
          </p:nvPr>
        </p:nvSpPr>
        <p:spPr>
          <a:xfrm>
            <a:off x="609600" y="1143000"/>
            <a:ext cx="10972800" cy="1066800"/>
          </a:xfrm>
          <a:prstGeom prst="rect">
            <a:avLst/>
          </a:prstGeom>
        </p:spPr>
        <p:txBody>
          <a:bodyPr vert="horz" rtlCol="0" anchor="ctr">
            <a:normAutofit/>
          </a:bodyPr>
          <a:lstStyle/>
          <a:p>
            <a:pPr rtl="0"/>
            <a:r>
              <a:rPr lang="ja-JP" altLang="en-US" noProof="0" dirty="0"/>
              <a:t>マスター タイトルの書式設定</a:t>
            </a:r>
          </a:p>
        </p:txBody>
      </p:sp>
      <p:sp>
        <p:nvSpPr>
          <p:cNvPr id="13" name="テキスト プレースホルダー 12"/>
          <p:cNvSpPr>
            <a:spLocks noGrp="1"/>
          </p:cNvSpPr>
          <p:nvPr>
            <p:ph type="body" idx="1"/>
          </p:nvPr>
        </p:nvSpPr>
        <p:spPr>
          <a:xfrm>
            <a:off x="609600" y="2249424"/>
            <a:ext cx="10972800" cy="4325112"/>
          </a:xfrm>
          <a:prstGeom prst="rect">
            <a:avLst/>
          </a:prstGeom>
        </p:spPr>
        <p:txBody>
          <a:bodyPr vert="horz" rtlCol="0">
            <a:norm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3" name="フッター プレースホルダー 2"/>
          <p:cNvSpPr>
            <a:spLocks noGrp="1"/>
          </p:cNvSpPr>
          <p:nvPr>
            <p:ph type="ftr" sz="quarter" idx="3"/>
          </p:nvPr>
        </p:nvSpPr>
        <p:spPr>
          <a:xfrm>
            <a:off x="7010400" y="612648"/>
            <a:ext cx="1767840" cy="457200"/>
          </a:xfrm>
          <a:prstGeom prst="rect">
            <a:avLst/>
          </a:prstGeom>
        </p:spPr>
        <p:txBody>
          <a:bodyPr vert="horz" rtlCol="0"/>
          <a:lstStyle>
            <a:lvl1pPr algn="r" eaLnBrk="1" latinLnBrk="0" hangingPunct="1">
              <a:defRPr kumimoji="0" sz="1100">
                <a:solidFill>
                  <a:schemeClr val="accent2">
                    <a:lumMod val="75000"/>
                  </a:schemeClr>
                </a:solidFill>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14" name="日付プレースホルダー 13"/>
          <p:cNvSpPr>
            <a:spLocks noGrp="1"/>
          </p:cNvSpPr>
          <p:nvPr>
            <p:ph type="dt" sz="half" idx="2"/>
          </p:nvPr>
        </p:nvSpPr>
        <p:spPr>
          <a:xfrm>
            <a:off x="8782047" y="612648"/>
            <a:ext cx="1332000" cy="457200"/>
          </a:xfrm>
          <a:prstGeom prst="rect">
            <a:avLst/>
          </a:prstGeom>
        </p:spPr>
        <p:txBody>
          <a:bodyPr vert="horz" rtlCol="0"/>
          <a:lstStyle>
            <a:lvl1pPr algn="l" eaLnBrk="1" latinLnBrk="0" hangingPunct="1">
              <a:defRPr kumimoji="0" sz="1100">
                <a:solidFill>
                  <a:schemeClr val="accent2">
                    <a:lumMod val="75000"/>
                  </a:schemeClr>
                </a:solidFill>
                <a:latin typeface="Meiryo UI" panose="020B0604030504040204" pitchFamily="50" charset="-128"/>
                <a:ea typeface="Meiryo UI" panose="020B0604030504040204" pitchFamily="50" charset="-128"/>
              </a:defRPr>
            </a:lvl1pPr>
          </a:lstStyle>
          <a:p>
            <a:fld id="{0B380102-1978-4BFA-8B78-9D889846EA96}" type="datetime4">
              <a:rPr lang="ja-JP" altLang="en-US" smtClean="0"/>
              <a:pPr/>
              <a:t>2026年5月28日</a:t>
            </a:fld>
            <a:endParaRPr lang="en-US" dirty="0"/>
          </a:p>
        </p:txBody>
      </p:sp>
      <p:sp>
        <p:nvSpPr>
          <p:cNvPr id="23" name="スライド番号プレースホルダー 22"/>
          <p:cNvSpPr>
            <a:spLocks noGrp="1"/>
          </p:cNvSpPr>
          <p:nvPr>
            <p:ph type="sldNum" sz="quarter" idx="4"/>
          </p:nvPr>
        </p:nvSpPr>
        <p:spPr>
          <a:xfrm>
            <a:off x="10899648" y="2272"/>
            <a:ext cx="1016000" cy="365760"/>
          </a:xfrm>
          <a:prstGeom prst="rect">
            <a:avLst/>
          </a:prstGeom>
        </p:spPr>
        <p:txBody>
          <a:bodyPr vert="horz" rtlCol="0" anchor="b"/>
          <a:lstStyle>
            <a:lvl1pPr algn="r" eaLnBrk="1" latinLnBrk="0" hangingPunct="1">
              <a:defRPr kumimoji="0" sz="1800">
                <a:solidFill>
                  <a:srgbClr val="FFFFFF"/>
                </a:solidFill>
                <a:latin typeface="Meiryo UI" panose="020B0604030504040204" pitchFamily="50" charset="-128"/>
                <a:ea typeface="Meiryo UI" panose="020B0604030504040204" pitchFamily="50" charset="-128"/>
              </a:defRPr>
            </a:lvl1pPr>
          </a:lstStyle>
          <a:p>
            <a:fld id="{401CF334-2D5C-4859-84A6-CA7E6E43FAEB}" type="slidenum">
              <a:rPr lang="en-US" altLang="ja-JP" smtClean="0"/>
              <a:pPr/>
              <a:t>‹#›</a:t>
            </a:fld>
            <a:endParaRPr lang="ja-JP" alt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1" sz="4000" kern="1200">
          <a:solidFill>
            <a:schemeClr val="tx2"/>
          </a:solidFill>
          <a:latin typeface="Meiryo UI" panose="020B0604030504040204" pitchFamily="50" charset="-128"/>
          <a:ea typeface="Meiryo UI" panose="020B0604030504040204" pitchFamily="50" charset="-128"/>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1" sz="2800" kern="1200">
          <a:solidFill>
            <a:schemeClr val="tx2"/>
          </a:solidFill>
          <a:latin typeface="Meiryo UI" panose="020B0604030504040204" pitchFamily="50" charset="-128"/>
          <a:ea typeface="Meiryo UI" panose="020B0604030504040204" pitchFamily="50" charset="-128"/>
          <a:cs typeface="+mn-cs"/>
        </a:defRPr>
      </a:lvl1pPr>
      <a:lvl2pPr marL="658368" indent="-246888" algn="l" rtl="0" eaLnBrk="1" latinLnBrk="0" hangingPunct="1">
        <a:spcBef>
          <a:spcPts val="300"/>
        </a:spcBef>
        <a:buClr>
          <a:schemeClr val="accent2">
            <a:lumMod val="75000"/>
          </a:schemeClr>
        </a:buClr>
        <a:buFont typeface="Georgia"/>
        <a:buChar char="▫"/>
        <a:defRPr kumimoji="1" sz="2600" kern="1200">
          <a:solidFill>
            <a:schemeClr val="tx2"/>
          </a:solidFill>
          <a:latin typeface="Meiryo UI" panose="020B0604030504040204" pitchFamily="50" charset="-128"/>
          <a:ea typeface="Meiryo UI" panose="020B0604030504040204" pitchFamily="50" charset="-128"/>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1" sz="2400" kern="1200">
          <a:solidFill>
            <a:schemeClr val="tx2"/>
          </a:solidFill>
          <a:latin typeface="Meiryo UI" panose="020B0604030504040204" pitchFamily="50" charset="-128"/>
          <a:ea typeface="Meiryo UI" panose="020B0604030504040204" pitchFamily="50" charset="-128"/>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1" sz="2200" kern="1200">
          <a:solidFill>
            <a:schemeClr val="tx2"/>
          </a:solidFill>
          <a:latin typeface="Meiryo UI" panose="020B0604030504040204" pitchFamily="50" charset="-128"/>
          <a:ea typeface="Meiryo UI" panose="020B0604030504040204" pitchFamily="50" charset="-128"/>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1" sz="2000" kern="1200">
          <a:solidFill>
            <a:schemeClr val="tx2"/>
          </a:solidFill>
          <a:latin typeface="Meiryo UI" panose="020B0604030504040204" pitchFamily="50" charset="-128"/>
          <a:ea typeface="Meiryo UI" panose="020B0604030504040204" pitchFamily="50" charset="-128"/>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1"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1"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1"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notesSlide" Target="../notesSlides/notesSlide35.xml"/><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image" Target="../media/image18.GIF"/><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6.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6.png"/><Relationship Id="rId2" Type="http://schemas.microsoft.com/office/2007/relationships/media" Target="../media/media43.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0.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diagramQuickStyle" Target="../diagrams/quickStyle1.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media49.m4a"/><Relationship Id="rId16" Type="http://schemas.openxmlformats.org/officeDocument/2006/relationships/image" Target="../media/image26.png"/><Relationship Id="rId20" Type="http://schemas.openxmlformats.org/officeDocument/2006/relationships/image" Target="../media/image6.png"/><Relationship Id="rId1" Type="http://schemas.microsoft.com/office/2007/relationships/media" Target="../media/media49.m4a"/><Relationship Id="rId6" Type="http://schemas.openxmlformats.org/officeDocument/2006/relationships/diagramLayout" Target="../diagrams/layout1.xml"/><Relationship Id="rId11" Type="http://schemas.openxmlformats.org/officeDocument/2006/relationships/image" Target="../media/image21.png"/><Relationship Id="rId5" Type="http://schemas.openxmlformats.org/officeDocument/2006/relationships/diagramData" Target="../diagrams/data1.xml"/><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notesSlide" Target="../notesSlides/notesSlide49.xml"/><Relationship Id="rId9" Type="http://schemas.microsoft.com/office/2007/relationships/diagramDrawing" Target="../diagrams/drawing1.xml"/><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10E324-D255-10A7-2C10-95EEF49D3679}"/>
              </a:ext>
            </a:extLst>
          </p:cNvPr>
          <p:cNvPicPr>
            <a:picLocks noChangeAspect="1"/>
          </p:cNvPicPr>
          <p:nvPr/>
        </p:nvPicPr>
        <p:blipFill>
          <a:blip r:embed="rId2"/>
          <a:stretch>
            <a:fillRect/>
          </a:stretch>
        </p:blipFill>
        <p:spPr>
          <a:xfrm>
            <a:off x="2369974" y="1178012"/>
            <a:ext cx="8724124" cy="5577349"/>
          </a:xfrm>
          <a:prstGeom prst="rect">
            <a:avLst/>
          </a:prstGeom>
        </p:spPr>
      </p:pic>
      <p:sp>
        <p:nvSpPr>
          <p:cNvPr id="4" name="四角形: 角を丸くする 3">
            <a:extLst>
              <a:ext uri="{FF2B5EF4-FFF2-40B4-BE49-F238E27FC236}">
                <a16:creationId xmlns:a16="http://schemas.microsoft.com/office/drawing/2014/main" id="{C10DABB2-4EFC-65EE-183F-B847A10B7E27}"/>
              </a:ext>
            </a:extLst>
          </p:cNvPr>
          <p:cNvSpPr/>
          <p:nvPr/>
        </p:nvSpPr>
        <p:spPr>
          <a:xfrm>
            <a:off x="5430416" y="1464907"/>
            <a:ext cx="998376" cy="37322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0FE3A6A-67EE-8936-C1F1-66DAB81A23E2}"/>
              </a:ext>
            </a:extLst>
          </p:cNvPr>
          <p:cNvSpPr/>
          <p:nvPr/>
        </p:nvSpPr>
        <p:spPr>
          <a:xfrm>
            <a:off x="2369974" y="1719944"/>
            <a:ext cx="513185" cy="66869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id="{9535F63C-92BE-D212-A227-72BFD80F9D3F}"/>
              </a:ext>
            </a:extLst>
          </p:cNvPr>
          <p:cNvSpPr txBox="1">
            <a:spLocks noChangeArrowheads="1"/>
          </p:cNvSpPr>
          <p:nvPr/>
        </p:nvSpPr>
        <p:spPr>
          <a:xfrm>
            <a:off x="214604" y="601750"/>
            <a:ext cx="12192000"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en-US" altLang="ja-JP" sz="2400" b="1" u="sng" dirty="0">
                <a:ln w="0"/>
                <a:latin typeface="Meiryo UI" panose="020B0604030504040204" pitchFamily="50" charset="-128"/>
                <a:ea typeface="Meiryo UI" panose="020B0604030504040204" pitchFamily="50" charset="-128"/>
                <a:cs typeface="メイリオ" pitchFamily="50" charset="-128"/>
              </a:rPr>
              <a:t>『</a:t>
            </a:r>
            <a:r>
              <a:rPr lang="ja-JP" altLang="en-US" sz="2400" b="1" u="sng" dirty="0">
                <a:ln w="0"/>
                <a:latin typeface="Meiryo UI" panose="020B0604030504040204" pitchFamily="50" charset="-128"/>
                <a:ea typeface="Meiryo UI" panose="020B0604030504040204" pitchFamily="50" charset="-128"/>
                <a:cs typeface="メイリオ" pitchFamily="50" charset="-128"/>
              </a:rPr>
              <a:t>①スライドショー</a:t>
            </a:r>
            <a:r>
              <a:rPr lang="en-US" altLang="ja-JP" sz="2400" b="1" u="sng" dirty="0">
                <a:ln w="0"/>
                <a:latin typeface="Meiryo UI" panose="020B0604030504040204" pitchFamily="50" charset="-128"/>
                <a:ea typeface="Meiryo UI" panose="020B0604030504040204" pitchFamily="50" charset="-128"/>
                <a:cs typeface="メイリオ" pitchFamily="50" charset="-128"/>
              </a:rPr>
              <a:t>』</a:t>
            </a:r>
            <a:r>
              <a:rPr lang="ja-JP" altLang="en-US" sz="2400" b="1" u="sng" dirty="0">
                <a:ln w="0"/>
                <a:latin typeface="Meiryo UI" panose="020B0604030504040204" pitchFamily="50" charset="-128"/>
                <a:ea typeface="Meiryo UI" panose="020B0604030504040204" pitchFamily="50" charset="-128"/>
                <a:cs typeface="メイリオ" pitchFamily="50" charset="-128"/>
              </a:rPr>
              <a:t>　➡　</a:t>
            </a:r>
            <a:r>
              <a:rPr lang="en-US" altLang="ja-JP" sz="2400" b="1" u="sng" dirty="0">
                <a:ln w="0"/>
                <a:latin typeface="Meiryo UI" panose="020B0604030504040204" pitchFamily="50" charset="-128"/>
                <a:ea typeface="Meiryo UI" panose="020B0604030504040204" pitchFamily="50" charset="-128"/>
                <a:cs typeface="メイリオ" pitchFamily="50" charset="-128"/>
              </a:rPr>
              <a:t>『</a:t>
            </a:r>
            <a:r>
              <a:rPr lang="ja-JP" altLang="en-US" sz="2400" b="1" u="sng" dirty="0">
                <a:ln w="0"/>
                <a:latin typeface="Meiryo UI" panose="020B0604030504040204" pitchFamily="50" charset="-128"/>
                <a:ea typeface="Meiryo UI" panose="020B0604030504040204" pitchFamily="50" charset="-128"/>
                <a:cs typeface="メイリオ" pitchFamily="50" charset="-128"/>
              </a:rPr>
              <a:t>②最初から</a:t>
            </a:r>
            <a:r>
              <a:rPr lang="en-US" altLang="ja-JP" sz="2400" b="1" u="sng" dirty="0">
                <a:ln w="0"/>
                <a:latin typeface="Meiryo UI" panose="020B0604030504040204" pitchFamily="50" charset="-128"/>
                <a:ea typeface="Meiryo UI" panose="020B0604030504040204" pitchFamily="50" charset="-128"/>
                <a:cs typeface="メイリオ" pitchFamily="50" charset="-128"/>
              </a:rPr>
              <a:t>』</a:t>
            </a:r>
            <a:r>
              <a:rPr lang="ja-JP" altLang="en-US" sz="2400" b="1" u="sng" dirty="0">
                <a:ln w="0"/>
                <a:latin typeface="Meiryo UI" panose="020B0604030504040204" pitchFamily="50" charset="-128"/>
                <a:ea typeface="Meiryo UI" panose="020B0604030504040204" pitchFamily="50" charset="-128"/>
                <a:cs typeface="メイリオ" pitchFamily="50" charset="-128"/>
              </a:rPr>
              <a:t>の順番にクリックすると自動で音声と画像が流れます。　</a:t>
            </a:r>
          </a:p>
        </p:txBody>
      </p:sp>
      <p:sp>
        <p:nvSpPr>
          <p:cNvPr id="7" name="Rectangle 2">
            <a:extLst>
              <a:ext uri="{FF2B5EF4-FFF2-40B4-BE49-F238E27FC236}">
                <a16:creationId xmlns:a16="http://schemas.microsoft.com/office/drawing/2014/main" id="{EB3B0846-72BC-0BE7-59C2-8F44B8ED6970}"/>
              </a:ext>
            </a:extLst>
          </p:cNvPr>
          <p:cNvSpPr txBox="1">
            <a:spLocks noChangeArrowheads="1"/>
          </p:cNvSpPr>
          <p:nvPr/>
        </p:nvSpPr>
        <p:spPr>
          <a:xfrm>
            <a:off x="6246843" y="1838132"/>
            <a:ext cx="637592"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sz="2400" b="1" dirty="0">
                <a:ln w="0"/>
                <a:solidFill>
                  <a:srgbClr val="FF0000"/>
                </a:solidFill>
                <a:latin typeface="Meiryo UI" panose="020B0604030504040204" pitchFamily="50" charset="-128"/>
                <a:ea typeface="Meiryo UI" panose="020B0604030504040204" pitchFamily="50" charset="-128"/>
                <a:cs typeface="メイリオ" pitchFamily="50" charset="-128"/>
              </a:rPr>
              <a:t>①</a:t>
            </a:r>
          </a:p>
        </p:txBody>
      </p:sp>
      <p:sp>
        <p:nvSpPr>
          <p:cNvPr id="8" name="Rectangle 2">
            <a:extLst>
              <a:ext uri="{FF2B5EF4-FFF2-40B4-BE49-F238E27FC236}">
                <a16:creationId xmlns:a16="http://schemas.microsoft.com/office/drawing/2014/main" id="{921698DE-B4B5-1799-3A72-A81A82E291B0}"/>
              </a:ext>
            </a:extLst>
          </p:cNvPr>
          <p:cNvSpPr txBox="1">
            <a:spLocks noChangeArrowheads="1"/>
          </p:cNvSpPr>
          <p:nvPr/>
        </p:nvSpPr>
        <p:spPr>
          <a:xfrm>
            <a:off x="1914331" y="1431813"/>
            <a:ext cx="637592"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sz="2400" b="1" dirty="0">
                <a:ln w="0"/>
                <a:solidFill>
                  <a:srgbClr val="FF0000"/>
                </a:solidFill>
                <a:latin typeface="Meiryo UI" panose="020B0604030504040204" pitchFamily="50" charset="-128"/>
                <a:ea typeface="Meiryo UI" panose="020B0604030504040204" pitchFamily="50" charset="-128"/>
                <a:cs typeface="メイリオ" pitchFamily="50" charset="-128"/>
              </a:rPr>
              <a:t>②</a:t>
            </a:r>
          </a:p>
        </p:txBody>
      </p:sp>
    </p:spTree>
    <p:extLst>
      <p:ext uri="{BB962C8B-B14F-4D97-AF65-F5344CB8AC3E}">
        <p14:creationId xmlns:p14="http://schemas.microsoft.com/office/powerpoint/2010/main" val="1118225528"/>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0A9F3728-E3DA-4BA6-932E-BF08766A186A}"/>
              </a:ext>
            </a:extLst>
          </p:cNvPr>
          <p:cNvSpPr/>
          <p:nvPr/>
        </p:nvSpPr>
        <p:spPr>
          <a:xfrm>
            <a:off x="343505" y="814134"/>
            <a:ext cx="11407215" cy="1176012"/>
          </a:xfrm>
          <a:prstGeom prst="roundRect">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ln w="0"/>
                <a:solidFill>
                  <a:schemeClr val="tx1"/>
                </a:solidFill>
                <a:latin typeface="Meiryo UI" panose="020B0604030504040204" pitchFamily="50" charset="-128"/>
                <a:ea typeface="Meiryo UI" panose="020B0604030504040204" pitchFamily="50" charset="-128"/>
              </a:rPr>
              <a:t>〇　生徒の個性を尊重し柔軟に運営すること</a:t>
            </a:r>
            <a:endParaRPr kumimoji="1" lang="ja-JP" altLang="en-US" sz="44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88FC3107-5538-46BB-B241-DB3C1D1034BD}"/>
              </a:ext>
            </a:extLst>
          </p:cNvPr>
          <p:cNvSpPr/>
          <p:nvPr/>
        </p:nvSpPr>
        <p:spPr>
          <a:xfrm>
            <a:off x="343505" y="2517059"/>
            <a:ext cx="11407216" cy="1823882"/>
          </a:xfrm>
          <a:prstGeom prst="roundRect">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ln w="0"/>
                <a:solidFill>
                  <a:schemeClr val="tx1"/>
                </a:solidFill>
                <a:latin typeface="Meiryo UI" panose="020B0604030504040204" pitchFamily="50" charset="-128"/>
                <a:ea typeface="Meiryo UI" panose="020B0604030504040204" pitchFamily="50" charset="-128"/>
              </a:rPr>
              <a:t>〇　生徒の学びと生涯にわたるキャリア形成の</a:t>
            </a:r>
            <a:endParaRPr kumimoji="1" lang="en-US" altLang="ja-JP" sz="4400" dirty="0">
              <a:ln w="0"/>
              <a:solidFill>
                <a:schemeClr val="tx1"/>
              </a:solidFill>
              <a:latin typeface="Meiryo UI" panose="020B0604030504040204" pitchFamily="50" charset="-128"/>
              <a:ea typeface="Meiryo UI" panose="020B0604030504040204" pitchFamily="50" charset="-128"/>
            </a:endParaRPr>
          </a:p>
          <a:p>
            <a:r>
              <a:rPr kumimoji="1" lang="ja-JP" altLang="en-US" sz="4400" dirty="0">
                <a:ln w="0"/>
                <a:solidFill>
                  <a:schemeClr val="tx1"/>
                </a:solidFill>
                <a:latin typeface="Meiryo UI" panose="020B0604030504040204" pitchFamily="50" charset="-128"/>
                <a:ea typeface="Meiryo UI" panose="020B0604030504040204" pitchFamily="50" charset="-128"/>
              </a:rPr>
              <a:t>　   関係を意識した活動が展開されること</a:t>
            </a:r>
            <a:endParaRPr kumimoji="1" lang="ja-JP" altLang="en-US" sz="44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8" name="角丸四角形 8">
            <a:extLst>
              <a:ext uri="{FF2B5EF4-FFF2-40B4-BE49-F238E27FC236}">
                <a16:creationId xmlns:a16="http://schemas.microsoft.com/office/drawing/2014/main" id="{C26E677C-83B3-49AA-A286-935FC98F59FB}"/>
              </a:ext>
            </a:extLst>
          </p:cNvPr>
          <p:cNvSpPr/>
          <p:nvPr/>
        </p:nvSpPr>
        <p:spPr>
          <a:xfrm>
            <a:off x="236562" y="4867488"/>
            <a:ext cx="11582400" cy="1694627"/>
          </a:xfrm>
          <a:prstGeom prst="roundRect">
            <a:avLst/>
          </a:prstGeom>
          <a:solidFill>
            <a:srgbClr val="00B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Meiryo UI" panose="020B0604030504040204" pitchFamily="50" charset="-128"/>
                <a:ea typeface="Meiryo UI" panose="020B0604030504040204" pitchFamily="50" charset="-128"/>
              </a:rPr>
              <a:t>生涯にわたってスポーツや文化及び科学等に親しみ、</a:t>
            </a:r>
            <a:endParaRPr lang="en-US" altLang="ja-JP" sz="4000" b="1" dirty="0">
              <a:solidFill>
                <a:schemeClr val="bg1"/>
              </a:solidFill>
              <a:latin typeface="Meiryo UI" panose="020B0604030504040204" pitchFamily="50" charset="-128"/>
              <a:ea typeface="Meiryo UI" panose="020B0604030504040204" pitchFamily="50" charset="-128"/>
            </a:endParaRPr>
          </a:p>
          <a:p>
            <a:pPr algn="ctr"/>
            <a:r>
              <a:rPr lang="ja-JP" altLang="en-US" sz="4000" b="1" dirty="0">
                <a:solidFill>
                  <a:schemeClr val="bg1"/>
                </a:solidFill>
                <a:latin typeface="Meiryo UI" panose="020B0604030504040204" pitchFamily="50" charset="-128"/>
                <a:ea typeface="Meiryo UI" panose="020B0604030504040204" pitchFamily="50" charset="-128"/>
              </a:rPr>
              <a:t>自らの興味・関心を追求する生徒を育成する</a:t>
            </a:r>
            <a:endParaRPr lang="en-US" altLang="ja-JP" sz="4000" b="1" dirty="0">
              <a:solidFill>
                <a:schemeClr val="bg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B541AB8-3CBD-4C33-B5E3-5F884657475D}"/>
              </a:ext>
            </a:extLst>
          </p:cNvPr>
          <p:cNvSpPr/>
          <p:nvPr/>
        </p:nvSpPr>
        <p:spPr>
          <a:xfrm>
            <a:off x="0" y="-14907"/>
            <a:ext cx="2658100"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１　部活動について</a:t>
            </a:r>
          </a:p>
        </p:txBody>
      </p:sp>
      <p:pic>
        <p:nvPicPr>
          <p:cNvPr id="3" name="録音したサウンド">
            <a:hlinkClick r:id="" action="ppaction://media"/>
            <a:extLst>
              <a:ext uri="{FF2B5EF4-FFF2-40B4-BE49-F238E27FC236}">
                <a16:creationId xmlns:a16="http://schemas.microsoft.com/office/drawing/2014/main" id="{21310AA7-97FB-7EEE-03CA-837B073EAF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5280" y="6228749"/>
            <a:ext cx="487363" cy="487363"/>
          </a:xfrm>
          <a:prstGeom prst="rect">
            <a:avLst/>
          </a:prstGeom>
        </p:spPr>
      </p:pic>
    </p:spTree>
    <p:extLst>
      <p:ext uri="{BB962C8B-B14F-4D97-AF65-F5344CB8AC3E}">
        <p14:creationId xmlns:p14="http://schemas.microsoft.com/office/powerpoint/2010/main" val="3076354693"/>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76">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56D6BAF2-1B09-4958-B484-A93EB93CAD25}"/>
              </a:ext>
            </a:extLst>
          </p:cNvPr>
          <p:cNvSpPr/>
          <p:nvPr/>
        </p:nvSpPr>
        <p:spPr>
          <a:xfrm>
            <a:off x="324366" y="837908"/>
            <a:ext cx="11446329" cy="1387104"/>
          </a:xfrm>
          <a:prstGeom prst="roundRect">
            <a:avLst/>
          </a:prstGeom>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１　部活動について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（学習指導要領における部活動の位置付け）</a:t>
            </a:r>
            <a:endParaRPr kumimoji="1" lang="ja-JP" altLang="en-US" sz="4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7CD03D9E-A315-499A-893B-B710B930D4CC}"/>
              </a:ext>
            </a:extLst>
          </p:cNvPr>
          <p:cNvSpPr/>
          <p:nvPr/>
        </p:nvSpPr>
        <p:spPr>
          <a:xfrm>
            <a:off x="0" y="-14907"/>
            <a:ext cx="1475084"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内　容</a:t>
            </a:r>
          </a:p>
        </p:txBody>
      </p:sp>
      <p:sp>
        <p:nvSpPr>
          <p:cNvPr id="7" name="四角形: 角を丸くする 6">
            <a:extLst>
              <a:ext uri="{FF2B5EF4-FFF2-40B4-BE49-F238E27FC236}">
                <a16:creationId xmlns:a16="http://schemas.microsoft.com/office/drawing/2014/main" id="{7BAAE4DB-1076-4A46-8ED7-1A794B6848BB}"/>
              </a:ext>
            </a:extLst>
          </p:cNvPr>
          <p:cNvSpPr/>
          <p:nvPr/>
        </p:nvSpPr>
        <p:spPr>
          <a:xfrm>
            <a:off x="324366" y="2598896"/>
            <a:ext cx="11446329" cy="1336318"/>
          </a:xfrm>
          <a:prstGeom prst="roundRect">
            <a:avLst/>
          </a:prstGeom>
          <a:solidFill>
            <a:srgbClr val="FF99FF"/>
          </a:solid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２　部活動指導員について</a:t>
            </a:r>
            <a:endParaRPr kumimoji="1" lang="ja-JP" altLang="en-US" sz="4400" dirty="0">
              <a:latin typeface="Meiryo UI" panose="020B0604030504040204" pitchFamily="50" charset="-128"/>
              <a:ea typeface="Meiryo UI" panose="020B0604030504040204" pitchFamily="50" charset="-128"/>
            </a:endParaRPr>
          </a:p>
        </p:txBody>
      </p:sp>
      <p:sp>
        <p:nvSpPr>
          <p:cNvPr id="8" name="四角形: 角を丸くする 4">
            <a:extLst>
              <a:ext uri="{FF2B5EF4-FFF2-40B4-BE49-F238E27FC236}">
                <a16:creationId xmlns:a16="http://schemas.microsoft.com/office/drawing/2014/main" id="{2624490C-0F78-4A1E-BFBC-C753AB13FC3B}"/>
              </a:ext>
            </a:extLst>
          </p:cNvPr>
          <p:cNvSpPr/>
          <p:nvPr/>
        </p:nvSpPr>
        <p:spPr>
          <a:xfrm>
            <a:off x="324367" y="4309098"/>
            <a:ext cx="11446329" cy="2218311"/>
          </a:xfrm>
          <a:prstGeom prst="roundRect">
            <a:avLst/>
          </a:prstGeom>
          <a:no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３　部活動の適切な指導について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a:t>
            </a:r>
            <a:r>
              <a:rPr lang="ja-JP" altLang="en-US" sz="4000" dirty="0">
                <a:latin typeface="Meiryo UI" panose="020B0604030504040204" pitchFamily="50" charset="-128"/>
                <a:ea typeface="Meiryo UI" panose="020B0604030504040204" pitchFamily="50" charset="-128"/>
              </a:rPr>
              <a:t>「福岡県学校部活動の在り方に関する指針</a:t>
            </a:r>
            <a:endParaRPr lang="en-US" altLang="ja-JP" sz="4000" dirty="0">
              <a:latin typeface="Meiryo UI" panose="020B0604030504040204" pitchFamily="50" charset="-128"/>
              <a:ea typeface="Meiryo UI" panose="020B0604030504040204" pitchFamily="50" charset="-128"/>
            </a:endParaRPr>
          </a:p>
          <a:p>
            <a:r>
              <a:rPr lang="ja-JP" altLang="en-US" sz="4000" dirty="0">
                <a:latin typeface="Meiryo UI" panose="020B0604030504040204" pitchFamily="50" charset="-128"/>
                <a:ea typeface="Meiryo UI" panose="020B0604030504040204" pitchFamily="50" charset="-128"/>
              </a:rPr>
              <a:t>（改訂第</a:t>
            </a:r>
            <a:r>
              <a:rPr lang="en-US" altLang="ja-JP" sz="4000" dirty="0">
                <a:latin typeface="Meiryo UI" panose="020B0604030504040204" pitchFamily="50" charset="-128"/>
                <a:ea typeface="Meiryo UI" panose="020B0604030504040204" pitchFamily="50" charset="-128"/>
              </a:rPr>
              <a:t>3</a:t>
            </a:r>
            <a:r>
              <a:rPr lang="ja-JP" altLang="en-US" sz="4000" dirty="0">
                <a:latin typeface="Meiryo UI" panose="020B0604030504040204" pitchFamily="50" charset="-128"/>
                <a:ea typeface="Meiryo UI" panose="020B0604030504040204" pitchFamily="50" charset="-128"/>
              </a:rPr>
              <a:t>版）令和</a:t>
            </a:r>
            <a:r>
              <a:rPr lang="en-US" altLang="ja-JP" sz="4000" dirty="0">
                <a:latin typeface="Meiryo UI" panose="020B0604030504040204" pitchFamily="50" charset="-128"/>
                <a:ea typeface="Meiryo UI" panose="020B0604030504040204" pitchFamily="50" charset="-128"/>
              </a:rPr>
              <a:t>8</a:t>
            </a:r>
            <a:r>
              <a:rPr lang="ja-JP" altLang="en-US" sz="4000" dirty="0">
                <a:latin typeface="Meiryo UI" panose="020B0604030504040204" pitchFamily="50" charset="-128"/>
                <a:ea typeface="Meiryo UI" panose="020B0604030504040204" pitchFamily="50" charset="-128"/>
              </a:rPr>
              <a:t>年</a:t>
            </a:r>
            <a:r>
              <a:rPr lang="en-US" altLang="ja-JP" sz="4000" dirty="0">
                <a:latin typeface="Meiryo UI" panose="020B0604030504040204" pitchFamily="50" charset="-128"/>
                <a:ea typeface="Meiryo UI" panose="020B0604030504040204" pitchFamily="50" charset="-128"/>
              </a:rPr>
              <a:t>3</a:t>
            </a:r>
            <a:r>
              <a:rPr lang="ja-JP" altLang="en-US" sz="4000" dirty="0">
                <a:latin typeface="Meiryo UI" panose="020B0604030504040204" pitchFamily="50" charset="-128"/>
                <a:ea typeface="Meiryo UI" panose="020B0604030504040204" pitchFamily="50" charset="-128"/>
              </a:rPr>
              <a:t>月　福岡県教育委員会」</a:t>
            </a:r>
            <a:endParaRPr lang="en-US" altLang="ja-JP" sz="40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a:t>
            </a:r>
          </a:p>
        </p:txBody>
      </p:sp>
      <p:pic>
        <p:nvPicPr>
          <p:cNvPr id="3" name="録音したサウンド">
            <a:hlinkClick r:id="" action="ppaction://media"/>
            <a:extLst>
              <a:ext uri="{FF2B5EF4-FFF2-40B4-BE49-F238E27FC236}">
                <a16:creationId xmlns:a16="http://schemas.microsoft.com/office/drawing/2014/main" id="{8FAD40EE-D4BA-B2F6-0F82-50C426C30E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7013" y="6169773"/>
            <a:ext cx="487363" cy="487363"/>
          </a:xfrm>
          <a:prstGeom prst="rect">
            <a:avLst/>
          </a:prstGeom>
        </p:spPr>
      </p:pic>
    </p:spTree>
    <p:extLst>
      <p:ext uri="{BB962C8B-B14F-4D97-AF65-F5344CB8AC3E}">
        <p14:creationId xmlns:p14="http://schemas.microsoft.com/office/powerpoint/2010/main" val="1949924909"/>
      </p:ext>
    </p:extLst>
  </p:cSld>
  <p:clrMapOvr>
    <a:masterClrMapping/>
  </p:clrMapOvr>
  <mc:AlternateContent xmlns:mc="http://schemas.openxmlformats.org/markup-compatibility/2006">
    <mc:Choice xmlns:p14="http://schemas.microsoft.com/office/powerpoint/2010/main" Requires="p14">
      <p:transition spd="med" p14:dur="700" advClick="0" advTm="9000">
        <p:fade/>
      </p:transition>
    </mc:Choice>
    <mc:Fallback>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76">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F3C6A4-D718-4132-B077-C9ACF8310DEE}"/>
              </a:ext>
            </a:extLst>
          </p:cNvPr>
          <p:cNvSpPr/>
          <p:nvPr/>
        </p:nvSpPr>
        <p:spPr>
          <a:xfrm>
            <a:off x="0" y="-14907"/>
            <a:ext cx="3344185"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a:t>
            </a:r>
            <a:r>
              <a:rPr kumimoji="1" lang="en-US" altLang="ja-JP" sz="2000" b="1" dirty="0">
                <a:solidFill>
                  <a:schemeClr val="bg1"/>
                </a:solidFill>
                <a:latin typeface="Meiryo UI" panose="020B0604030504040204" pitchFamily="50" charset="-128"/>
                <a:ea typeface="Meiryo UI" panose="020B0604030504040204" pitchFamily="50" charset="-128"/>
              </a:rPr>
              <a:t>2</a:t>
            </a:r>
            <a:r>
              <a:rPr kumimoji="1" lang="ja-JP" altLang="en-US" sz="2000" b="1" dirty="0">
                <a:solidFill>
                  <a:schemeClr val="bg1"/>
                </a:solidFill>
                <a:latin typeface="Meiryo UI" panose="020B0604030504040204" pitchFamily="50" charset="-128"/>
                <a:ea typeface="Meiryo UI" panose="020B0604030504040204" pitchFamily="50" charset="-128"/>
              </a:rPr>
              <a:t>　部活動指導員について</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5" name="サブタイトル 3">
            <a:extLst>
              <a:ext uri="{FF2B5EF4-FFF2-40B4-BE49-F238E27FC236}">
                <a16:creationId xmlns:a16="http://schemas.microsoft.com/office/drawing/2014/main" id="{B2CFBC7D-3799-4501-B0E4-42E41B289583}"/>
              </a:ext>
            </a:extLst>
          </p:cNvPr>
          <p:cNvSpPr txBox="1">
            <a:spLocks/>
          </p:cNvSpPr>
          <p:nvPr/>
        </p:nvSpPr>
        <p:spPr>
          <a:xfrm>
            <a:off x="456051" y="1130260"/>
            <a:ext cx="10612283" cy="2189531"/>
          </a:xfrm>
          <a:prstGeom prst="rect">
            <a:avLst/>
          </a:prstGeom>
          <a:noFill/>
        </p:spPr>
        <p:txBody>
          <a:bodyPr vert="horz">
            <a:noAutofit/>
          </a:bodyPr>
          <a:lstStyle/>
          <a:p>
            <a:pPr>
              <a:spcBef>
                <a:spcPts val="600"/>
              </a:spcBef>
              <a:buClr>
                <a:schemeClr val="accent1"/>
              </a:buClr>
              <a:buSzPct val="70000"/>
              <a:defRPr/>
            </a:pPr>
            <a:r>
              <a:rPr kumimoji="1" lang="ja-JP" altLang="en-US" sz="6000" dirty="0">
                <a:latin typeface="Meiryo UI" panose="020B0604030504040204" pitchFamily="50" charset="-128"/>
                <a:ea typeface="Meiryo UI" panose="020B0604030504040204" pitchFamily="50" charset="-128"/>
              </a:rPr>
              <a:t>外部指導者と</a:t>
            </a:r>
            <a:endParaRPr kumimoji="1" lang="en-US" altLang="ja-JP" sz="60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kumimoji="1" lang="ja-JP" altLang="en-US" sz="6000" dirty="0">
                <a:latin typeface="Meiryo UI" panose="020B0604030504040204" pitchFamily="50" charset="-128"/>
                <a:ea typeface="Meiryo UI" panose="020B0604030504040204" pitchFamily="50" charset="-128"/>
              </a:rPr>
              <a:t>部活動指導員の違いは？</a:t>
            </a:r>
          </a:p>
        </p:txBody>
      </p:sp>
      <p:sp>
        <p:nvSpPr>
          <p:cNvPr id="8" name="四角形: 角を丸くする 7">
            <a:extLst>
              <a:ext uri="{FF2B5EF4-FFF2-40B4-BE49-F238E27FC236}">
                <a16:creationId xmlns:a16="http://schemas.microsoft.com/office/drawing/2014/main" id="{440DE354-8848-4425-8D71-E78D4FED08E6}"/>
              </a:ext>
            </a:extLst>
          </p:cNvPr>
          <p:cNvSpPr/>
          <p:nvPr/>
        </p:nvSpPr>
        <p:spPr>
          <a:xfrm>
            <a:off x="306351" y="3803407"/>
            <a:ext cx="11579297" cy="19243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3200" b="1" dirty="0">
              <a:latin typeface="Meiryo UI" panose="020B0604030504040204" pitchFamily="50" charset="-128"/>
              <a:ea typeface="Meiryo UI" panose="020B0604030504040204" pitchFamily="50" charset="-128"/>
            </a:endParaRPr>
          </a:p>
          <a:p>
            <a:r>
              <a:rPr kumimoji="1" lang="ja-JP" altLang="en-US" sz="4400" b="1" dirty="0">
                <a:latin typeface="Meiryo UI" panose="020B0604030504040204" pitchFamily="50" charset="-128"/>
                <a:ea typeface="Meiryo UI" panose="020B0604030504040204" pitchFamily="50" charset="-128"/>
              </a:rPr>
              <a:t>キーワード</a:t>
            </a:r>
            <a:endParaRPr kumimoji="1" lang="en-US" altLang="ja-JP" sz="4400" b="1" dirty="0">
              <a:latin typeface="Meiryo UI" panose="020B0604030504040204" pitchFamily="50" charset="-128"/>
              <a:ea typeface="Meiryo UI" panose="020B0604030504040204" pitchFamily="50" charset="-128"/>
            </a:endParaRPr>
          </a:p>
          <a:p>
            <a:r>
              <a:rPr kumimoji="1" lang="ja-JP" altLang="en-US" sz="44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「権限と責任」</a:t>
            </a:r>
          </a:p>
          <a:p>
            <a:pPr algn="ctr"/>
            <a:endParaRPr kumimoji="1" lang="ja-JP" altLang="en-US" sz="4400" b="1" dirty="0">
              <a:latin typeface="Meiryo UI" panose="020B0604030504040204" pitchFamily="50" charset="-128"/>
              <a:ea typeface="Meiryo UI" panose="020B0604030504040204" pitchFamily="50" charset="-128"/>
            </a:endParaRPr>
          </a:p>
        </p:txBody>
      </p:sp>
      <p:pic>
        <p:nvPicPr>
          <p:cNvPr id="9" name="図 8" descr="おもちゃ, ケーキ, 挿絵 が含まれている画像&#10;&#10;自動的に生成された説明">
            <a:extLst>
              <a:ext uri="{FF2B5EF4-FFF2-40B4-BE49-F238E27FC236}">
                <a16:creationId xmlns:a16="http://schemas.microsoft.com/office/drawing/2014/main" id="{BAF12330-F9E6-4705-A26A-8229747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3165" y="772282"/>
            <a:ext cx="2547509" cy="2547509"/>
          </a:xfrm>
          <a:prstGeom prst="rect">
            <a:avLst/>
          </a:prstGeom>
        </p:spPr>
      </p:pic>
      <p:pic>
        <p:nvPicPr>
          <p:cNvPr id="10" name="図 9" descr="飾り文字215.png">
            <a:extLst>
              <a:ext uri="{FF2B5EF4-FFF2-40B4-BE49-F238E27FC236}">
                <a16:creationId xmlns:a16="http://schemas.microsoft.com/office/drawing/2014/main" id="{6B3B44D4-D105-4583-865A-922932009940}"/>
              </a:ext>
            </a:extLst>
          </p:cNvPr>
          <p:cNvPicPr>
            <a:picLocks noChangeAspect="1"/>
          </p:cNvPicPr>
          <p:nvPr/>
        </p:nvPicPr>
        <p:blipFill>
          <a:blip r:embed="rId6" cstate="print"/>
          <a:srcRect/>
          <a:stretch>
            <a:fillRect/>
          </a:stretch>
        </p:blipFill>
        <p:spPr bwMode="auto">
          <a:xfrm>
            <a:off x="2873560" y="4888232"/>
            <a:ext cx="1022294" cy="434658"/>
          </a:xfrm>
          <a:prstGeom prst="rect">
            <a:avLst/>
          </a:prstGeom>
          <a:noFill/>
          <a:ln w="9525">
            <a:noFill/>
            <a:miter lim="800000"/>
            <a:headEnd/>
            <a:tailEnd/>
          </a:ln>
        </p:spPr>
      </p:pic>
      <p:pic>
        <p:nvPicPr>
          <p:cNvPr id="2" name="録音したサウンド">
            <a:hlinkClick r:id="" action="ppaction://media"/>
            <a:extLst>
              <a:ext uri="{FF2B5EF4-FFF2-40B4-BE49-F238E27FC236}">
                <a16:creationId xmlns:a16="http://schemas.microsoft.com/office/drawing/2014/main" id="{F7085C72-9EEC-BE87-7C57-EB2CBED500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41966" y="6211356"/>
            <a:ext cx="487363" cy="487363"/>
          </a:xfrm>
          <a:prstGeom prst="rect">
            <a:avLst/>
          </a:prstGeom>
        </p:spPr>
      </p:pic>
    </p:spTree>
    <p:extLst>
      <p:ext uri="{BB962C8B-B14F-4D97-AF65-F5344CB8AC3E}">
        <p14:creationId xmlns:p14="http://schemas.microsoft.com/office/powerpoint/2010/main" val="1738803353"/>
      </p:ext>
    </p:extLst>
  </p:cSld>
  <p:clrMapOvr>
    <a:masterClrMapping/>
  </p:clrMapOvr>
  <mc:AlternateContent xmlns:mc="http://schemas.openxmlformats.org/markup-compatibility/2006">
    <mc:Choice xmlns:p14="http://schemas.microsoft.com/office/powerpoint/2010/main" Requires="p14">
      <p:transition spd="med" p14:dur="700" advClick="0" advTm="14450">
        <p:fade/>
      </p:transition>
    </mc:Choice>
    <mc:Fallback>
      <p:transition spd="med" advClick="0" advTm="14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537">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048995665"/>
              </p:ext>
            </p:extLst>
          </p:nvPr>
        </p:nvGraphicFramePr>
        <p:xfrm>
          <a:off x="156116" y="972766"/>
          <a:ext cx="11864899" cy="5413966"/>
        </p:xfrm>
        <a:graphic>
          <a:graphicData uri="http://schemas.openxmlformats.org/drawingml/2006/table">
            <a:tbl>
              <a:tblPr firstRow="1" bandRow="1">
                <a:tableStyleId>{BC89EF96-8CEA-46FF-86C4-4CE0E7609802}</a:tableStyleId>
              </a:tblPr>
              <a:tblGrid>
                <a:gridCol w="1785226">
                  <a:extLst>
                    <a:ext uri="{9D8B030D-6E8A-4147-A177-3AD203B41FA5}">
                      <a16:colId xmlns:a16="http://schemas.microsoft.com/office/drawing/2014/main" val="20000"/>
                    </a:ext>
                  </a:extLst>
                </a:gridCol>
                <a:gridCol w="3887958">
                  <a:extLst>
                    <a:ext uri="{9D8B030D-6E8A-4147-A177-3AD203B41FA5}">
                      <a16:colId xmlns:a16="http://schemas.microsoft.com/office/drawing/2014/main" val="20001"/>
                    </a:ext>
                  </a:extLst>
                </a:gridCol>
                <a:gridCol w="6191715">
                  <a:extLst>
                    <a:ext uri="{9D8B030D-6E8A-4147-A177-3AD203B41FA5}">
                      <a16:colId xmlns:a16="http://schemas.microsoft.com/office/drawing/2014/main" val="20002"/>
                    </a:ext>
                  </a:extLst>
                </a:gridCol>
              </a:tblGrid>
              <a:tr h="769730">
                <a:tc>
                  <a:txBody>
                    <a:bodyPr/>
                    <a:lstStyle/>
                    <a:p>
                      <a:pPr algn="ctr"/>
                      <a:endParaRPr kumimoji="1" lang="ja-JP" altLang="en-US" sz="3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3200" dirty="0">
                          <a:latin typeface="Meiryo UI" panose="020B0604030504040204" pitchFamily="50" charset="-128"/>
                          <a:ea typeface="Meiryo UI" panose="020B0604030504040204" pitchFamily="50" charset="-128"/>
                        </a:rPr>
                        <a:t>部活動指導員</a:t>
                      </a:r>
                    </a:p>
                  </a:txBody>
                  <a:tcPr/>
                </a:tc>
                <a:tc>
                  <a:txBody>
                    <a:bodyPr/>
                    <a:lstStyle/>
                    <a:p>
                      <a:pPr algn="ctr"/>
                      <a:r>
                        <a:rPr kumimoji="1" lang="ja-JP" altLang="en-US" sz="3200" dirty="0">
                          <a:latin typeface="Meiryo UI" panose="020B0604030504040204" pitchFamily="50" charset="-128"/>
                          <a:ea typeface="Meiryo UI" panose="020B0604030504040204" pitchFamily="50" charset="-128"/>
                        </a:rPr>
                        <a:t>外部指導者</a:t>
                      </a:r>
                    </a:p>
                  </a:txBody>
                  <a:tcPr/>
                </a:tc>
                <a:extLst>
                  <a:ext uri="{0D108BD9-81ED-4DB2-BD59-A6C34878D82A}">
                    <a16:rowId xmlns:a16="http://schemas.microsoft.com/office/drawing/2014/main" val="10000"/>
                  </a:ext>
                </a:extLst>
              </a:tr>
              <a:tr h="1268422">
                <a:tc>
                  <a:txBody>
                    <a:bodyPr/>
                    <a:lstStyle/>
                    <a:p>
                      <a:pPr algn="ctr"/>
                      <a:r>
                        <a:rPr kumimoji="1" lang="ja-JP" altLang="en-US" sz="3200" dirty="0">
                          <a:latin typeface="Meiryo UI" panose="020B0604030504040204" pitchFamily="50" charset="-128"/>
                          <a:ea typeface="Meiryo UI" panose="020B0604030504040204" pitchFamily="50" charset="-128"/>
                        </a:rPr>
                        <a:t>身　分</a:t>
                      </a:r>
                    </a:p>
                  </a:txBody>
                  <a:tcPr anchor="ctr"/>
                </a:tc>
                <a:tc>
                  <a:txBody>
                    <a:bodyPr/>
                    <a:lstStyle/>
                    <a:p>
                      <a:pPr algn="ctr"/>
                      <a:r>
                        <a:rPr kumimoji="1" lang="ja-JP" altLang="en-US" sz="3200" dirty="0">
                          <a:latin typeface="Meiryo UI" panose="020B0604030504040204" pitchFamily="50" charset="-128"/>
                          <a:ea typeface="Meiryo UI" panose="020B0604030504040204" pitchFamily="50" charset="-128"/>
                        </a:rPr>
                        <a:t>会計年度任用職員</a:t>
                      </a:r>
                      <a:endParaRPr kumimoji="1" lang="en-US" altLang="ja-JP" sz="3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3200" dirty="0">
                          <a:latin typeface="Meiryo UI" panose="020B0604030504040204" pitchFamily="50" charset="-128"/>
                          <a:ea typeface="Meiryo UI" panose="020B0604030504040204" pitchFamily="50" charset="-128"/>
                        </a:rPr>
                        <a:t>ボランティア等</a:t>
                      </a:r>
                    </a:p>
                  </a:txBody>
                  <a:tcPr anchor="ctr"/>
                </a:tc>
                <a:extLst>
                  <a:ext uri="{0D108BD9-81ED-4DB2-BD59-A6C34878D82A}">
                    <a16:rowId xmlns:a16="http://schemas.microsoft.com/office/drawing/2014/main" val="10001"/>
                  </a:ext>
                </a:extLst>
              </a:tr>
              <a:tr h="15004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Meiryo UI" panose="020B0604030504040204" pitchFamily="50" charset="-128"/>
                          <a:ea typeface="Meiryo UI" panose="020B0604030504040204" pitchFamily="50" charset="-128"/>
                        </a:rPr>
                        <a:t>責　任</a:t>
                      </a:r>
                    </a:p>
                  </a:txBody>
                  <a:tcPr anchor="ctr"/>
                </a:tc>
                <a:tc>
                  <a:txBody>
                    <a:bodyPr/>
                    <a:lstStyle/>
                    <a:p>
                      <a:pPr algn="ctr"/>
                      <a:r>
                        <a:rPr kumimoji="1" lang="ja-JP" altLang="en-US" sz="3200" dirty="0">
                          <a:latin typeface="Meiryo UI" panose="020B0604030504040204" pitchFamily="50" charset="-128"/>
                          <a:ea typeface="Meiryo UI" panose="020B0604030504040204" pitchFamily="50" charset="-128"/>
                        </a:rPr>
                        <a:t>違反すれば</a:t>
                      </a:r>
                      <a:endParaRPr kumimoji="1" lang="en-US" altLang="ja-JP" sz="3200" dirty="0">
                        <a:latin typeface="Meiryo UI" panose="020B0604030504040204" pitchFamily="50" charset="-128"/>
                        <a:ea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rPr>
                        <a:t>懲戒処分の対象</a:t>
                      </a:r>
                      <a:endParaRPr kumimoji="1" lang="ja-JP" altLang="en-US" sz="3200" b="1"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Meiryo UI" panose="020B0604030504040204" pitchFamily="50" charset="-128"/>
                          <a:ea typeface="Meiryo UI" panose="020B0604030504040204" pitchFamily="50" charset="-128"/>
                        </a:rPr>
                        <a:t>注意義務　など</a:t>
                      </a:r>
                      <a:endParaRPr kumimoji="1" lang="ja-JP" altLang="en-US" sz="3200" b="1"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2"/>
                  </a:ext>
                </a:extLst>
              </a:tr>
              <a:tr h="18753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dirty="0">
                          <a:latin typeface="Meiryo UI" panose="020B0604030504040204" pitchFamily="50" charset="-128"/>
                          <a:ea typeface="Meiryo UI" panose="020B0604030504040204" pitchFamily="50" charset="-128"/>
                        </a:rPr>
                        <a:t>権　限</a:t>
                      </a:r>
                      <a:endParaRPr kumimoji="1" lang="en-US" altLang="ja-JP" sz="3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単独指導</a:t>
                      </a:r>
                      <a:endParaRPr kumimoji="1" lang="en-US" altLang="ja-JP" sz="2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Meiryo UI" panose="020B0604030504040204" pitchFamily="50" charset="-128"/>
                          <a:ea typeface="Meiryo UI" panose="020B0604030504040204" pitchFamily="50" charset="-128"/>
                        </a:rPr>
                        <a:t>単独引率）</a:t>
                      </a:r>
                    </a:p>
                    <a:p>
                      <a:pPr algn="ctr"/>
                      <a:endParaRPr kumimoji="1" lang="ja-JP" altLang="en-US" sz="3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3200" b="1" dirty="0">
                          <a:solidFill>
                            <a:srgbClr val="FF0000"/>
                          </a:solidFill>
                          <a:latin typeface="Meiryo UI" panose="020B0604030504040204" pitchFamily="50" charset="-128"/>
                          <a:ea typeface="Meiryo UI" panose="020B0604030504040204" pitchFamily="50" charset="-128"/>
                        </a:rPr>
                        <a:t>できる</a:t>
                      </a:r>
                      <a:endParaRPr kumimoji="1" lang="ja-JP" altLang="en-US" sz="32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3200" b="1" dirty="0">
                          <a:solidFill>
                            <a:srgbClr val="FF0000"/>
                          </a:solidFill>
                          <a:latin typeface="Meiryo UI" panose="020B0604030504040204" pitchFamily="50" charset="-128"/>
                          <a:ea typeface="Meiryo UI" panose="020B0604030504040204" pitchFamily="50" charset="-128"/>
                        </a:rPr>
                        <a:t>高体連：できない</a:t>
                      </a:r>
                      <a:endParaRPr kumimoji="1" lang="en-US" altLang="ja-JP" sz="3200" b="1" dirty="0">
                        <a:solidFill>
                          <a:srgbClr val="FF0000"/>
                        </a:solidFill>
                        <a:latin typeface="Meiryo UI" panose="020B0604030504040204" pitchFamily="50" charset="-128"/>
                        <a:ea typeface="Meiryo UI" panose="020B0604030504040204" pitchFamily="50" charset="-128"/>
                      </a:endParaRPr>
                    </a:p>
                    <a:p>
                      <a:pPr algn="l"/>
                      <a:r>
                        <a:rPr kumimoji="1" lang="ja-JP" altLang="en-US" sz="3200" b="1" dirty="0">
                          <a:solidFill>
                            <a:srgbClr val="FF0000"/>
                          </a:solidFill>
                          <a:latin typeface="Meiryo UI" panose="020B0604030504040204" pitchFamily="50" charset="-128"/>
                          <a:ea typeface="Meiryo UI" panose="020B0604030504040204" pitchFamily="50" charset="-128"/>
                        </a:rPr>
                        <a:t>中体連：（条件を満たすと）できる</a:t>
                      </a:r>
                    </a:p>
                  </a:txBody>
                  <a:tcPr anchor="ctr"/>
                </a:tc>
                <a:extLst>
                  <a:ext uri="{0D108BD9-81ED-4DB2-BD59-A6C34878D82A}">
                    <a16:rowId xmlns:a16="http://schemas.microsoft.com/office/drawing/2014/main" val="10003"/>
                  </a:ext>
                </a:extLst>
              </a:tr>
            </a:tbl>
          </a:graphicData>
        </a:graphic>
      </p:graphicFrame>
      <p:sp>
        <p:nvSpPr>
          <p:cNvPr id="5" name="正方形/長方形 4">
            <a:extLst>
              <a:ext uri="{FF2B5EF4-FFF2-40B4-BE49-F238E27FC236}">
                <a16:creationId xmlns:a16="http://schemas.microsoft.com/office/drawing/2014/main" id="{A8F3C6A4-D718-4132-B077-C9ACF8310DEE}"/>
              </a:ext>
            </a:extLst>
          </p:cNvPr>
          <p:cNvSpPr/>
          <p:nvPr/>
        </p:nvSpPr>
        <p:spPr>
          <a:xfrm>
            <a:off x="0" y="-14907"/>
            <a:ext cx="3344185"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a:t>
            </a:r>
            <a:r>
              <a:rPr kumimoji="1" lang="en-US" altLang="ja-JP" sz="2000" b="1" dirty="0">
                <a:solidFill>
                  <a:schemeClr val="bg1"/>
                </a:solidFill>
                <a:latin typeface="Meiryo UI" panose="020B0604030504040204" pitchFamily="50" charset="-128"/>
                <a:ea typeface="Meiryo UI" panose="020B0604030504040204" pitchFamily="50" charset="-128"/>
              </a:rPr>
              <a:t>2</a:t>
            </a:r>
            <a:r>
              <a:rPr kumimoji="1" lang="ja-JP" altLang="en-US" sz="2000" b="1" dirty="0">
                <a:solidFill>
                  <a:schemeClr val="bg1"/>
                </a:solidFill>
                <a:latin typeface="Meiryo UI" panose="020B0604030504040204" pitchFamily="50" charset="-128"/>
                <a:ea typeface="Meiryo UI" panose="020B0604030504040204" pitchFamily="50" charset="-128"/>
              </a:rPr>
              <a:t>　部活動指導員について</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877E4C63-FD87-09EA-2B15-B9C7DF231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3652" y="6143050"/>
            <a:ext cx="487363" cy="487363"/>
          </a:xfrm>
          <a:prstGeom prst="rect">
            <a:avLst/>
          </a:prstGeom>
        </p:spPr>
      </p:pic>
    </p:spTree>
    <p:extLst>
      <p:ext uri="{BB962C8B-B14F-4D97-AF65-F5344CB8AC3E}">
        <p14:creationId xmlns:p14="http://schemas.microsoft.com/office/powerpoint/2010/main" val="2825156494"/>
      </p:ext>
    </p:extLst>
  </p:cSld>
  <p:clrMapOvr>
    <a:masterClrMapping/>
  </p:clrMapOvr>
  <mc:AlternateContent xmlns:mc="http://schemas.openxmlformats.org/markup-compatibility/2006">
    <mc:Choice xmlns:p14="http://schemas.microsoft.com/office/powerpoint/2010/main" Requires="p14">
      <p:transition spd="med" p14:dur="700" advClick="0" advTm="43850">
        <p:fade/>
      </p:transition>
    </mc:Choice>
    <mc:Fallback>
      <p:transition spd="med" advClick="0" advTm="43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317">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3"/>
          <p:cNvSpPr txBox="1">
            <a:spLocks/>
          </p:cNvSpPr>
          <p:nvPr/>
        </p:nvSpPr>
        <p:spPr>
          <a:xfrm>
            <a:off x="380906" y="595568"/>
            <a:ext cx="8352928" cy="576064"/>
          </a:xfrm>
          <a:prstGeom prst="rect">
            <a:avLst/>
          </a:prstGeom>
          <a:noFill/>
        </p:spPr>
        <p:txBody>
          <a:bodyPr vert="horz">
            <a:noAutofit/>
          </a:bodyPr>
          <a:lstStyle/>
          <a:p>
            <a:pPr>
              <a:spcBef>
                <a:spcPts val="600"/>
              </a:spcBef>
              <a:buClr>
                <a:schemeClr val="accent1"/>
              </a:buClr>
              <a:buSzPct val="70000"/>
              <a:defRPr/>
            </a:pPr>
            <a:r>
              <a:rPr lang="ja-JP" altLang="en-US" sz="4000" b="1" dirty="0">
                <a:ln w="0"/>
                <a:latin typeface="Meiryo UI" panose="020B0604030504040204" pitchFamily="50" charset="-128"/>
                <a:ea typeface="Meiryo UI" panose="020B0604030504040204" pitchFamily="50" charset="-128"/>
              </a:rPr>
              <a:t>○　任命</a:t>
            </a:r>
            <a:endParaRPr lang="en-US" altLang="ja-JP" sz="4000" b="1" dirty="0">
              <a:ln w="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b="1" dirty="0">
                <a:solidFill>
                  <a:srgbClr val="FF0000"/>
                </a:solidFill>
              </a:rPr>
              <a:t>　</a:t>
            </a:r>
            <a:endParaRPr lang="en-US" altLang="ja-JP" sz="3200" b="1" dirty="0"/>
          </a:p>
          <a:p>
            <a:pPr>
              <a:spcBef>
                <a:spcPts val="600"/>
              </a:spcBef>
              <a:buClr>
                <a:schemeClr val="accent1"/>
              </a:buClr>
              <a:buSzPct val="70000"/>
              <a:defRPr/>
            </a:pPr>
            <a:endParaRPr kumimoji="1" lang="en-US" altLang="ja-JP" sz="3200" b="1" dirty="0"/>
          </a:p>
          <a:p>
            <a:pPr>
              <a:spcBef>
                <a:spcPts val="600"/>
              </a:spcBef>
              <a:buClr>
                <a:schemeClr val="accent1"/>
              </a:buClr>
              <a:buSzPct val="70000"/>
              <a:defRPr/>
            </a:pPr>
            <a:endParaRPr kumimoji="1" lang="en-US" altLang="ja-JP" sz="3200" b="1" dirty="0"/>
          </a:p>
        </p:txBody>
      </p:sp>
      <p:sp>
        <p:nvSpPr>
          <p:cNvPr id="4" name="サブタイトル 3"/>
          <p:cNvSpPr txBox="1">
            <a:spLocks/>
          </p:cNvSpPr>
          <p:nvPr/>
        </p:nvSpPr>
        <p:spPr>
          <a:xfrm>
            <a:off x="380906" y="1412775"/>
            <a:ext cx="10981000" cy="3496064"/>
          </a:xfrm>
          <a:prstGeom prst="rect">
            <a:avLst/>
          </a:prstGeom>
          <a:noFill/>
          <a:ln>
            <a:noFill/>
          </a:ln>
        </p:spPr>
        <p:txBody>
          <a:bodyPr vert="horz">
            <a:noAutofit/>
          </a:bodyPr>
          <a:lstStyle/>
          <a:p>
            <a:pPr>
              <a:spcBef>
                <a:spcPts val="600"/>
              </a:spcBef>
              <a:buClr>
                <a:schemeClr val="accent1"/>
              </a:buClr>
              <a:buSzPct val="70000"/>
              <a:defRPr/>
            </a:pPr>
            <a:r>
              <a:rPr kumimoji="1" lang="ja-JP" altLang="en-US" sz="3600" dirty="0">
                <a:latin typeface="Meiryo UI" panose="020B0604030504040204" pitchFamily="50" charset="-128"/>
                <a:ea typeface="Meiryo UI" panose="020B0604030504040204" pitchFamily="50" charset="-128"/>
              </a:rPr>
              <a:t>＜県立学校の場合＞</a:t>
            </a:r>
            <a:endParaRPr kumimoji="1" lang="en-US" altLang="ja-JP" sz="36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kumimoji="1" lang="ja-JP" altLang="en-US" sz="3600" dirty="0">
                <a:latin typeface="Meiryo UI" panose="020B0604030504040204" pitchFamily="50" charset="-128"/>
                <a:ea typeface="Meiryo UI" panose="020B0604030504040204" pitchFamily="50" charset="-128"/>
              </a:rPr>
              <a:t>福岡県立学校部活動指導員設置要綱　</a:t>
            </a:r>
            <a:endParaRPr kumimoji="1" lang="en-US" altLang="ja-JP" sz="36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600" dirty="0">
                <a:latin typeface="Meiryo UI" panose="020B0604030504040204" pitchFamily="50" charset="-128"/>
                <a:ea typeface="Meiryo UI" panose="020B0604030504040204" pitchFamily="50" charset="-128"/>
              </a:rPr>
              <a:t>第２条</a:t>
            </a:r>
            <a:endParaRPr lang="en-US" altLang="ja-JP" sz="36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600" dirty="0">
                <a:latin typeface="Meiryo UI" panose="020B0604030504040204" pitchFamily="50" charset="-128"/>
                <a:ea typeface="Meiryo UI" panose="020B0604030504040204" pitchFamily="50" charset="-128"/>
              </a:rPr>
              <a:t>　「部活動指導員は、地方公務員法　</a:t>
            </a:r>
            <a:r>
              <a:rPr lang="ja-JP" altLang="en-US" sz="3600" b="1" dirty="0">
                <a:solidFill>
                  <a:srgbClr val="FF0000"/>
                </a:solidFill>
                <a:latin typeface="Meiryo UI" panose="020B0604030504040204" pitchFamily="50" charset="-128"/>
                <a:ea typeface="Meiryo UI" panose="020B0604030504040204" pitchFamily="50" charset="-128"/>
              </a:rPr>
              <a:t>第２２条の２</a:t>
            </a:r>
            <a:r>
              <a:rPr lang="ja-JP" altLang="en-US" sz="3600" dirty="0">
                <a:latin typeface="Meiryo UI" panose="020B0604030504040204" pitchFamily="50" charset="-128"/>
                <a:ea typeface="Meiryo UI" panose="020B0604030504040204" pitchFamily="50" charset="-128"/>
              </a:rPr>
              <a:t>に　規定する</a:t>
            </a:r>
            <a:r>
              <a:rPr lang="ja-JP" altLang="en-US" sz="3600" b="1" dirty="0">
                <a:latin typeface="Meiryo UI" panose="020B0604030504040204" pitchFamily="50" charset="-128"/>
                <a:ea typeface="Meiryo UI" panose="020B0604030504040204" pitchFamily="50" charset="-128"/>
              </a:rPr>
              <a:t>会計年度任用職員</a:t>
            </a:r>
            <a:r>
              <a:rPr lang="ja-JP" altLang="en-US" sz="3600" dirty="0">
                <a:latin typeface="Meiryo UI" panose="020B0604030504040204" pitchFamily="50" charset="-128"/>
                <a:ea typeface="Meiryo UI" panose="020B0604030504040204" pitchFamily="50" charset="-128"/>
              </a:rPr>
              <a:t>とする</a:t>
            </a:r>
            <a:r>
              <a:rPr lang="ja-JP" altLang="en-US" sz="3600" dirty="0"/>
              <a:t>。」</a:t>
            </a:r>
            <a:endParaRPr lang="en-US" altLang="ja-JP" sz="3600" dirty="0"/>
          </a:p>
          <a:p>
            <a:pPr>
              <a:spcBef>
                <a:spcPts val="600"/>
              </a:spcBef>
              <a:buClr>
                <a:schemeClr val="accent1"/>
              </a:buClr>
              <a:buSzPct val="70000"/>
              <a:defRPr/>
            </a:pPr>
            <a:endParaRPr kumimoji="1" lang="en-US" altLang="ja-JP" sz="2400" b="1" dirty="0"/>
          </a:p>
        </p:txBody>
      </p:sp>
      <p:sp>
        <p:nvSpPr>
          <p:cNvPr id="10" name="四角形: 角を丸くする 9">
            <a:extLst>
              <a:ext uri="{FF2B5EF4-FFF2-40B4-BE49-F238E27FC236}">
                <a16:creationId xmlns:a16="http://schemas.microsoft.com/office/drawing/2014/main" id="{7C17D8F4-E42D-4DE6-836D-3757AF8D8151}"/>
              </a:ext>
            </a:extLst>
          </p:cNvPr>
          <p:cNvSpPr/>
          <p:nvPr/>
        </p:nvSpPr>
        <p:spPr>
          <a:xfrm>
            <a:off x="89208" y="4641215"/>
            <a:ext cx="12000931" cy="83099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Meiryo UI" panose="020B0604030504040204" pitchFamily="50" charset="-128"/>
                <a:ea typeface="Meiryo UI" panose="020B0604030504040204" pitchFamily="50" charset="-128"/>
              </a:rPr>
              <a:t>会計年度任用職員として毎年度登録が必要</a:t>
            </a:r>
            <a:endParaRPr kumimoji="1" lang="ja-JP" altLang="en-US" sz="4400" b="1"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A8F3C6A4-D718-4132-B077-C9ACF8310DEE}"/>
              </a:ext>
            </a:extLst>
          </p:cNvPr>
          <p:cNvSpPr/>
          <p:nvPr/>
        </p:nvSpPr>
        <p:spPr>
          <a:xfrm>
            <a:off x="0" y="-14907"/>
            <a:ext cx="3344185"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a:t>
            </a:r>
            <a:r>
              <a:rPr kumimoji="1" lang="en-US" altLang="ja-JP" sz="2000" b="1" dirty="0">
                <a:solidFill>
                  <a:schemeClr val="bg1"/>
                </a:solidFill>
                <a:latin typeface="Meiryo UI" panose="020B0604030504040204" pitchFamily="50" charset="-128"/>
                <a:ea typeface="Meiryo UI" panose="020B0604030504040204" pitchFamily="50" charset="-128"/>
              </a:rPr>
              <a:t>2</a:t>
            </a:r>
            <a:r>
              <a:rPr kumimoji="1" lang="ja-JP" altLang="en-US" sz="2000" b="1" dirty="0">
                <a:solidFill>
                  <a:schemeClr val="bg1"/>
                </a:solidFill>
                <a:latin typeface="Meiryo UI" panose="020B0604030504040204" pitchFamily="50" charset="-128"/>
                <a:ea typeface="Meiryo UI" panose="020B0604030504040204" pitchFamily="50" charset="-128"/>
              </a:rPr>
              <a:t>　部活動指導員について</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8" name="サブタイトル 3"/>
          <p:cNvSpPr txBox="1">
            <a:spLocks/>
          </p:cNvSpPr>
          <p:nvPr/>
        </p:nvSpPr>
        <p:spPr>
          <a:xfrm>
            <a:off x="602166" y="5583722"/>
            <a:ext cx="11487973" cy="1070591"/>
          </a:xfrm>
          <a:prstGeom prst="rect">
            <a:avLst/>
          </a:prstGeom>
          <a:noFill/>
        </p:spPr>
        <p:txBody>
          <a:bodyPr vert="horz">
            <a:noAutofit/>
          </a:bodyPr>
          <a:lstStyle/>
          <a:p>
            <a:pPr>
              <a:spcBef>
                <a:spcPts val="600"/>
              </a:spcBef>
              <a:buClr>
                <a:schemeClr val="accent1"/>
              </a:buClr>
              <a:buSzPct val="70000"/>
              <a:defRPr/>
            </a:pPr>
            <a:r>
              <a:rPr lang="en-US" altLang="ja-JP" sz="3200" dirty="0">
                <a:ln w="0"/>
                <a:latin typeface="Meiryo UI" panose="020B0604030504040204" pitchFamily="50" charset="-128"/>
                <a:ea typeface="Meiryo UI" panose="020B0604030504040204" pitchFamily="50" charset="-128"/>
              </a:rPr>
              <a:t>※</a:t>
            </a:r>
            <a:r>
              <a:rPr lang="ja-JP" altLang="en-US" sz="3200" dirty="0">
                <a:ln w="0"/>
                <a:latin typeface="Meiryo UI" panose="020B0604030504040204" pitchFamily="50" charset="-128"/>
                <a:ea typeface="Meiryo UI" panose="020B0604030504040204" pitchFamily="50" charset="-128"/>
              </a:rPr>
              <a:t>市町村立の中学校については当該市町村教育委員会に</a:t>
            </a:r>
            <a:endParaRPr lang="en-US" altLang="ja-JP" sz="3200" dirty="0">
              <a:ln w="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dirty="0">
                <a:ln w="0"/>
                <a:latin typeface="Meiryo UI" panose="020B0604030504040204" pitchFamily="50" charset="-128"/>
                <a:ea typeface="Meiryo UI" panose="020B0604030504040204" pitchFamily="50" charset="-128"/>
              </a:rPr>
              <a:t>　 確認してください</a:t>
            </a:r>
            <a:endParaRPr lang="en-US" altLang="ja-JP" sz="3200" dirty="0">
              <a:ln w="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2400" b="1" dirty="0">
                <a:solidFill>
                  <a:srgbClr val="FF0000"/>
                </a:solidFill>
              </a:rPr>
              <a:t>　</a:t>
            </a:r>
            <a:endParaRPr lang="en-US" altLang="ja-JP" sz="2400" b="1" dirty="0"/>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endParaRPr kumimoji="1" lang="en-US" altLang="ja-JP" sz="2400" b="1" dirty="0"/>
          </a:p>
        </p:txBody>
      </p:sp>
      <p:pic>
        <p:nvPicPr>
          <p:cNvPr id="2" name="録音したサウンド">
            <a:hlinkClick r:id="" action="ppaction://media"/>
            <a:extLst>
              <a:ext uri="{FF2B5EF4-FFF2-40B4-BE49-F238E27FC236}">
                <a16:creationId xmlns:a16="http://schemas.microsoft.com/office/drawing/2014/main" id="{13E1EC6F-5F28-FB31-31DE-0EC3915EB0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7422" y="6197778"/>
            <a:ext cx="487363" cy="487363"/>
          </a:xfrm>
          <a:prstGeom prst="rect">
            <a:avLst/>
          </a:prstGeom>
        </p:spPr>
      </p:pic>
    </p:spTree>
    <p:extLst>
      <p:ext uri="{BB962C8B-B14F-4D97-AF65-F5344CB8AC3E}">
        <p14:creationId xmlns:p14="http://schemas.microsoft.com/office/powerpoint/2010/main" val="53796494"/>
      </p:ext>
    </p:extLst>
  </p:cSld>
  <p:clrMapOvr>
    <a:masterClrMapping/>
  </p:clrMapOvr>
  <mc:AlternateContent xmlns:mc="http://schemas.openxmlformats.org/markup-compatibility/2006">
    <mc:Choice xmlns:p14="http://schemas.microsoft.com/office/powerpoint/2010/main" Requires="p14">
      <p:transition spd="med" p14:dur="700" advClick="0" advTm="32250">
        <p:fade/>
      </p:transition>
    </mc:Choice>
    <mc:Fallback>
      <p:transition spd="med" advClick="0" advTm="32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95">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3"/>
          <p:cNvSpPr txBox="1">
            <a:spLocks/>
          </p:cNvSpPr>
          <p:nvPr/>
        </p:nvSpPr>
        <p:spPr>
          <a:xfrm>
            <a:off x="162635" y="1253414"/>
            <a:ext cx="11866729" cy="5406693"/>
          </a:xfrm>
          <a:prstGeom prst="roundRect">
            <a:avLst/>
          </a:prstGeom>
          <a:solidFill>
            <a:schemeClr val="bg1"/>
          </a:solidFill>
          <a:ln w="38100">
            <a:solidFill>
              <a:schemeClr val="accent2">
                <a:lumMod val="50000"/>
              </a:schemeClr>
            </a:solidFill>
          </a:ln>
        </p:spPr>
        <p:txBody>
          <a:bodyPr vert="horz">
            <a:noAutofit/>
          </a:bodyPr>
          <a:lstStyle/>
          <a:p>
            <a:pPr>
              <a:spcBef>
                <a:spcPts val="600"/>
              </a:spcBef>
              <a:buClr>
                <a:schemeClr val="accent1"/>
              </a:buClr>
              <a:buSzPct val="70000"/>
              <a:defRPr/>
            </a:pPr>
            <a:r>
              <a:rPr lang="ja-JP" altLang="en-US" sz="3200" dirty="0">
                <a:solidFill>
                  <a:srgbClr val="FF0000"/>
                </a:solidFill>
                <a:latin typeface="Meiryo UI" panose="020B0604030504040204" pitchFamily="50" charset="-128"/>
                <a:ea typeface="Meiryo UI" panose="020B0604030504040204" pitchFamily="50" charset="-128"/>
              </a:rPr>
              <a:t>学校教育法施行規則</a:t>
            </a:r>
            <a:r>
              <a:rPr lang="ja-JP" altLang="en-US" sz="3200" dirty="0">
                <a:latin typeface="Meiryo UI" panose="020B0604030504040204" pitchFamily="50" charset="-128"/>
                <a:ea typeface="Meiryo UI" panose="020B0604030504040204" pitchFamily="50" charset="-128"/>
              </a:rPr>
              <a:t>の一部を改正する省令</a:t>
            </a:r>
            <a:r>
              <a:rPr lang="ja-JP" altLang="en-US" sz="2000" b="1" dirty="0">
                <a:latin typeface="Meiryo UI" panose="020B0604030504040204" pitchFamily="50" charset="-128"/>
                <a:ea typeface="Meiryo UI" panose="020B0604030504040204" pitchFamily="50" charset="-128"/>
              </a:rPr>
              <a:t>（平成２９年４月１日施行）</a:t>
            </a:r>
            <a:endParaRPr lang="en-US" altLang="ja-JP" sz="2000" b="1"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endParaRPr lang="en-US" altLang="ja-JP" sz="32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dirty="0">
                <a:latin typeface="Meiryo UI" panose="020B0604030504040204" pitchFamily="50" charset="-128"/>
                <a:ea typeface="Meiryo UI" panose="020B0604030504040204" pitchFamily="50" charset="-128"/>
              </a:rPr>
              <a:t>・　学校教育法施行規則第７８条の２</a:t>
            </a:r>
            <a:endParaRPr lang="en-US" altLang="ja-JP" sz="32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kumimoji="1" lang="ja-JP" altLang="en-US" sz="3200" dirty="0">
                <a:latin typeface="Meiryo UI" panose="020B0604030504040204" pitchFamily="50" charset="-128"/>
                <a:ea typeface="Meiryo UI" panose="020B0604030504040204" pitchFamily="50" charset="-128"/>
              </a:rPr>
              <a:t>「</a:t>
            </a:r>
            <a:r>
              <a:rPr kumimoji="1" lang="ja-JP" altLang="en-US" sz="3200" dirty="0">
                <a:solidFill>
                  <a:srgbClr val="FF0000"/>
                </a:solidFill>
                <a:latin typeface="Meiryo UI" panose="020B0604030504040204" pitchFamily="50" charset="-128"/>
                <a:ea typeface="Meiryo UI" panose="020B0604030504040204" pitchFamily="50" charset="-128"/>
              </a:rPr>
              <a:t>部活動指導員</a:t>
            </a:r>
            <a:r>
              <a:rPr kumimoji="1" lang="ja-JP" altLang="en-US" sz="3200" dirty="0">
                <a:latin typeface="Meiryo UI" panose="020B0604030504040204" pitchFamily="50" charset="-128"/>
                <a:ea typeface="Meiryo UI" panose="020B0604030504040204" pitchFamily="50" charset="-128"/>
              </a:rPr>
              <a:t>は、中学校における</a:t>
            </a:r>
            <a:r>
              <a:rPr kumimoji="1" lang="ja-JP" altLang="en-US" sz="3200" dirty="0">
                <a:solidFill>
                  <a:srgbClr val="FF0000"/>
                </a:solidFill>
                <a:latin typeface="Meiryo UI" panose="020B0604030504040204" pitchFamily="50" charset="-128"/>
                <a:ea typeface="Meiryo UI" panose="020B0604030504040204" pitchFamily="50" charset="-128"/>
              </a:rPr>
              <a:t>スポーツ、文化、科学等に関する</a:t>
            </a:r>
            <a:r>
              <a:rPr kumimoji="1" lang="ja-JP" altLang="en-US" sz="3200" dirty="0">
                <a:latin typeface="Meiryo UI" panose="020B0604030504040204" pitchFamily="50" charset="-128"/>
                <a:ea typeface="Meiryo UI" panose="020B0604030504040204" pitchFamily="50" charset="-128"/>
              </a:rPr>
              <a:t>教育活動（中学校の教育課程として行われるものを除く。）に係る</a:t>
            </a:r>
            <a:r>
              <a:rPr kumimoji="1" lang="ja-JP" altLang="en-US" sz="3200" dirty="0">
                <a:solidFill>
                  <a:srgbClr val="FF0000"/>
                </a:solidFill>
                <a:latin typeface="Meiryo UI" panose="020B0604030504040204" pitchFamily="50" charset="-128"/>
                <a:ea typeface="Meiryo UI" panose="020B0604030504040204" pitchFamily="50" charset="-128"/>
              </a:rPr>
              <a:t>技術的な指導</a:t>
            </a:r>
            <a:r>
              <a:rPr kumimoji="1" lang="ja-JP" altLang="en-US" sz="3200" dirty="0">
                <a:latin typeface="Meiryo UI" panose="020B0604030504040204" pitchFamily="50" charset="-128"/>
                <a:ea typeface="Meiryo UI" panose="020B0604030504040204" pitchFamily="50" charset="-128"/>
              </a:rPr>
              <a:t>に従事する。」</a:t>
            </a:r>
            <a:endParaRPr kumimoji="1" lang="en-US" altLang="ja-JP" sz="32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dirty="0">
                <a:latin typeface="Meiryo UI" panose="020B0604030504040204" pitchFamily="50" charset="-128"/>
                <a:ea typeface="Meiryo UI" panose="020B0604030504040204" pitchFamily="50" charset="-128"/>
              </a:rPr>
              <a:t>・　同第７９条の８，第１０４条</a:t>
            </a:r>
            <a:endParaRPr lang="en-US" altLang="ja-JP" sz="32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dirty="0">
                <a:latin typeface="Meiryo UI" panose="020B0604030504040204" pitchFamily="50" charset="-128"/>
                <a:ea typeface="Meiryo UI" panose="020B0604030504040204" pitchFamily="50" charset="-128"/>
              </a:rPr>
              <a:t>　→</a:t>
            </a:r>
            <a:r>
              <a:rPr lang="ja-JP" altLang="en-US" sz="3600" dirty="0">
                <a:latin typeface="Meiryo UI" panose="020B0604030504040204" pitchFamily="50" charset="-128"/>
                <a:ea typeface="Meiryo UI" panose="020B0604030504040204" pitchFamily="50" charset="-128"/>
              </a:rPr>
              <a:t>上記規則は義務教育学校（後期課程）及び</a:t>
            </a:r>
            <a:r>
              <a:rPr kumimoji="1" lang="ja-JP" altLang="en-US" sz="3600" dirty="0">
                <a:latin typeface="Meiryo UI" panose="020B0604030504040204" pitchFamily="50" charset="-128"/>
                <a:ea typeface="Meiryo UI" panose="020B0604030504040204" pitchFamily="50" charset="-128"/>
              </a:rPr>
              <a:t>高等学校　　</a:t>
            </a:r>
            <a:endParaRPr kumimoji="1" lang="en-US" altLang="ja-JP" sz="36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kumimoji="1" lang="ja-JP" altLang="en-US" sz="3600" dirty="0">
                <a:latin typeface="Meiryo UI" panose="020B0604030504040204" pitchFamily="50" charset="-128"/>
                <a:ea typeface="Meiryo UI" panose="020B0604030504040204" pitchFamily="50" charset="-128"/>
              </a:rPr>
              <a:t>　　にも準用することが記載されている</a:t>
            </a:r>
          </a:p>
        </p:txBody>
      </p:sp>
      <p:sp>
        <p:nvSpPr>
          <p:cNvPr id="8" name="サブタイトル 3">
            <a:extLst>
              <a:ext uri="{FF2B5EF4-FFF2-40B4-BE49-F238E27FC236}">
                <a16:creationId xmlns:a16="http://schemas.microsoft.com/office/drawing/2014/main" id="{0B55853E-BC09-4050-A797-96F875217568}"/>
              </a:ext>
            </a:extLst>
          </p:cNvPr>
          <p:cNvSpPr txBox="1">
            <a:spLocks/>
          </p:cNvSpPr>
          <p:nvPr/>
        </p:nvSpPr>
        <p:spPr>
          <a:xfrm>
            <a:off x="481033" y="582194"/>
            <a:ext cx="8352928" cy="671220"/>
          </a:xfrm>
          <a:prstGeom prst="rect">
            <a:avLst/>
          </a:prstGeom>
          <a:noFill/>
        </p:spPr>
        <p:txBody>
          <a:bodyPr vert="horz">
            <a:noAutofit/>
          </a:bodyPr>
          <a:lstStyle/>
          <a:p>
            <a:pPr>
              <a:spcBef>
                <a:spcPts val="600"/>
              </a:spcBef>
              <a:buClr>
                <a:schemeClr val="accent1"/>
              </a:buClr>
              <a:buSzPct val="70000"/>
              <a:defRPr/>
            </a:pPr>
            <a:r>
              <a:rPr lang="ja-JP" altLang="en-US" sz="3200" b="1" dirty="0">
                <a:ln w="0"/>
                <a:latin typeface="Meiryo UI" panose="020B0604030504040204" pitchFamily="50" charset="-128"/>
                <a:ea typeface="Meiryo UI" panose="020B0604030504040204" pitchFamily="50" charset="-128"/>
              </a:rPr>
              <a:t>○法令上は・・・</a:t>
            </a:r>
            <a:endParaRPr lang="en-US" altLang="ja-JP" sz="3200" b="1" dirty="0">
              <a:ln w="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A8F3C6A4-D718-4132-B077-C9ACF8310DEE}"/>
              </a:ext>
            </a:extLst>
          </p:cNvPr>
          <p:cNvSpPr/>
          <p:nvPr/>
        </p:nvSpPr>
        <p:spPr>
          <a:xfrm>
            <a:off x="0" y="-14907"/>
            <a:ext cx="3344185"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a:t>
            </a:r>
            <a:r>
              <a:rPr kumimoji="1" lang="en-US" altLang="ja-JP" sz="2000" b="1" dirty="0">
                <a:solidFill>
                  <a:schemeClr val="bg1"/>
                </a:solidFill>
                <a:latin typeface="Meiryo UI" panose="020B0604030504040204" pitchFamily="50" charset="-128"/>
                <a:ea typeface="Meiryo UI" panose="020B0604030504040204" pitchFamily="50" charset="-128"/>
              </a:rPr>
              <a:t>2</a:t>
            </a:r>
            <a:r>
              <a:rPr kumimoji="1" lang="ja-JP" altLang="en-US" sz="2000" b="1" dirty="0">
                <a:solidFill>
                  <a:schemeClr val="bg1"/>
                </a:solidFill>
                <a:latin typeface="Meiryo UI" panose="020B0604030504040204" pitchFamily="50" charset="-128"/>
                <a:ea typeface="Meiryo UI" panose="020B0604030504040204" pitchFamily="50" charset="-128"/>
              </a:rPr>
              <a:t>　部活動指導員について</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5849A383-ACDA-4476-E89A-D06F0976A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001" y="6172744"/>
            <a:ext cx="487363" cy="487363"/>
          </a:xfrm>
          <a:prstGeom prst="rect">
            <a:avLst/>
          </a:prstGeom>
        </p:spPr>
      </p:pic>
    </p:spTree>
    <p:extLst>
      <p:ext uri="{BB962C8B-B14F-4D97-AF65-F5344CB8AC3E}">
        <p14:creationId xmlns:p14="http://schemas.microsoft.com/office/powerpoint/2010/main" val="2541501449"/>
      </p:ext>
    </p:extLst>
  </p:cSld>
  <p:clrMapOvr>
    <a:masterClrMapping/>
  </p:clrMapOvr>
  <mc:AlternateContent xmlns:mc="http://schemas.openxmlformats.org/markup-compatibility/2006">
    <mc:Choice xmlns:p14="http://schemas.microsoft.com/office/powerpoint/2010/main" Requires="p14">
      <p:transition spd="med" p14:dur="700" advClick="0" advTm="31770">
        <p:fade/>
      </p:transition>
    </mc:Choice>
    <mc:Fallback>
      <p:transition spd="med" advClick="0" advTm="31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3"/>
          <p:cNvSpPr txBox="1">
            <a:spLocks/>
          </p:cNvSpPr>
          <p:nvPr/>
        </p:nvSpPr>
        <p:spPr>
          <a:xfrm>
            <a:off x="274653" y="1317124"/>
            <a:ext cx="11642693" cy="4223751"/>
          </a:xfrm>
          <a:prstGeom prst="roundRect">
            <a:avLst/>
          </a:prstGeom>
          <a:noFill/>
          <a:ln w="38100">
            <a:solidFill>
              <a:schemeClr val="accent3">
                <a:lumMod val="50000"/>
              </a:schemeClr>
            </a:solidFill>
          </a:ln>
        </p:spPr>
        <p:txBody>
          <a:bodyPr vert="horz">
            <a:noAutofit/>
          </a:bodyPr>
          <a:lstStyle/>
          <a:p>
            <a:pPr>
              <a:spcBef>
                <a:spcPts val="600"/>
              </a:spcBef>
              <a:buClr>
                <a:schemeClr val="accent1"/>
              </a:buClr>
              <a:buSzPct val="70000"/>
              <a:defRPr/>
            </a:pPr>
            <a:r>
              <a:rPr lang="ja-JP" altLang="en-US" sz="2400" b="1" dirty="0">
                <a:solidFill>
                  <a:srgbClr val="FF0000"/>
                </a:solidFill>
              </a:rPr>
              <a:t>　</a:t>
            </a:r>
            <a:endParaRPr lang="en-US" altLang="ja-JP" sz="2400" b="1" dirty="0">
              <a:solidFill>
                <a:srgbClr val="FF0000"/>
              </a:solidFill>
            </a:endParaRPr>
          </a:p>
          <a:p>
            <a:pPr>
              <a:spcBef>
                <a:spcPts val="600"/>
              </a:spcBef>
              <a:buClr>
                <a:schemeClr val="accent1"/>
              </a:buClr>
              <a:buSzPct val="70000"/>
              <a:defRPr/>
            </a:pPr>
            <a:r>
              <a:rPr lang="ja-JP" altLang="en-US" sz="3200" dirty="0">
                <a:solidFill>
                  <a:srgbClr val="FF0000"/>
                </a:solidFill>
                <a:latin typeface="Meiryo UI" panose="020B0604030504040204" pitchFamily="50" charset="-128"/>
                <a:ea typeface="Meiryo UI" panose="020B0604030504040204" pitchFamily="50" charset="-128"/>
              </a:rPr>
              <a:t>　</a:t>
            </a:r>
            <a:r>
              <a:rPr lang="ja-JP" altLang="en-US" sz="4000" dirty="0">
                <a:latin typeface="Meiryo UI" panose="020B0604030504040204" pitchFamily="50" charset="-128"/>
                <a:ea typeface="Meiryo UI" panose="020B0604030504040204" pitchFamily="50" charset="-128"/>
              </a:rPr>
              <a:t>部活動指導員は、</a:t>
            </a:r>
            <a:r>
              <a:rPr lang="ja-JP" altLang="en-US" sz="4000" b="1" dirty="0">
                <a:solidFill>
                  <a:srgbClr val="FF0000"/>
                </a:solidFill>
                <a:latin typeface="Meiryo UI" panose="020B0604030504040204" pitchFamily="50" charset="-128"/>
                <a:ea typeface="Meiryo UI" panose="020B0604030504040204" pitchFamily="50" charset="-128"/>
              </a:rPr>
              <a:t>学校の教育計画に基づき</a:t>
            </a:r>
            <a:r>
              <a:rPr lang="ja-JP" altLang="en-US" sz="4000" dirty="0">
                <a:latin typeface="Meiryo UI" panose="020B0604030504040204" pitchFamily="50" charset="-128"/>
                <a:ea typeface="Meiryo UI" panose="020B0604030504040204" pitchFamily="50" charset="-128"/>
              </a:rPr>
              <a:t>、生徒の自主的、自発的な参加により行われるスポーツ、文化、科学等に関する教育活動（学校の教育課程として行われているものを除く。）である部活動において、校長の監督を受け、技術的な指導に従事すること。</a:t>
            </a:r>
            <a:endParaRPr lang="en-US" altLang="ja-JP" sz="4000"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endParaRPr kumimoji="1" lang="en-US" altLang="ja-JP" sz="2400" b="1" dirty="0"/>
          </a:p>
        </p:txBody>
      </p:sp>
      <p:sp>
        <p:nvSpPr>
          <p:cNvPr id="8" name="サブタイトル 3">
            <a:extLst>
              <a:ext uri="{FF2B5EF4-FFF2-40B4-BE49-F238E27FC236}">
                <a16:creationId xmlns:a16="http://schemas.microsoft.com/office/drawing/2014/main" id="{5131070F-E6BE-40FE-AB87-21D4CA2E2947}"/>
              </a:ext>
            </a:extLst>
          </p:cNvPr>
          <p:cNvSpPr txBox="1">
            <a:spLocks/>
          </p:cNvSpPr>
          <p:nvPr/>
        </p:nvSpPr>
        <p:spPr>
          <a:xfrm>
            <a:off x="380906" y="595568"/>
            <a:ext cx="8352928" cy="576064"/>
          </a:xfrm>
          <a:prstGeom prst="rect">
            <a:avLst/>
          </a:prstGeom>
          <a:noFill/>
        </p:spPr>
        <p:txBody>
          <a:bodyPr vert="horz">
            <a:noAutofit/>
          </a:bodyPr>
          <a:lstStyle/>
          <a:p>
            <a:pPr>
              <a:spcBef>
                <a:spcPts val="600"/>
              </a:spcBef>
              <a:buClr>
                <a:schemeClr val="accent1"/>
              </a:buClr>
              <a:buSzPct val="70000"/>
              <a:defRPr/>
            </a:pPr>
            <a:r>
              <a:rPr lang="ja-JP" altLang="en-US" sz="3200" b="1" dirty="0">
                <a:ln w="0"/>
                <a:latin typeface="Meiryo UI" panose="020B0604030504040204" pitchFamily="50" charset="-128"/>
                <a:ea typeface="Meiryo UI" panose="020B0604030504040204" pitchFamily="50" charset="-128"/>
              </a:rPr>
              <a:t>○職務は・・・</a:t>
            </a:r>
            <a:endParaRPr lang="en-US" altLang="ja-JP" sz="3200" b="1" dirty="0">
              <a:ln w="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2400" b="1" dirty="0">
                <a:solidFill>
                  <a:srgbClr val="FF0000"/>
                </a:solidFill>
              </a:rPr>
              <a:t>　</a:t>
            </a:r>
            <a:endParaRPr lang="en-US" altLang="ja-JP" sz="2400" b="1" dirty="0"/>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r>
              <a:rPr kumimoji="1" lang="ja-JP" altLang="en-US" sz="2400" b="1" dirty="0"/>
              <a:t>　　　</a:t>
            </a:r>
            <a:endParaRPr kumimoji="1" lang="en-US" altLang="ja-JP" sz="2400" b="1" dirty="0"/>
          </a:p>
        </p:txBody>
      </p:sp>
      <p:sp>
        <p:nvSpPr>
          <p:cNvPr id="9" name="四角形: 角を丸くする 8">
            <a:extLst>
              <a:ext uri="{FF2B5EF4-FFF2-40B4-BE49-F238E27FC236}">
                <a16:creationId xmlns:a16="http://schemas.microsoft.com/office/drawing/2014/main" id="{1B9DBF6B-1DB9-4E0D-B1AB-F57CF113B4B2}"/>
              </a:ext>
            </a:extLst>
          </p:cNvPr>
          <p:cNvSpPr/>
          <p:nvPr/>
        </p:nvSpPr>
        <p:spPr>
          <a:xfrm>
            <a:off x="95534" y="5732061"/>
            <a:ext cx="12000931" cy="83099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Meiryo UI" panose="020B0604030504040204" pitchFamily="50" charset="-128"/>
                <a:ea typeface="Meiryo UI" panose="020B0604030504040204" pitchFamily="50" charset="-128"/>
              </a:rPr>
              <a:t>学校の教育計画に基づく部活動の技術的な指導</a:t>
            </a:r>
          </a:p>
        </p:txBody>
      </p:sp>
      <p:sp>
        <p:nvSpPr>
          <p:cNvPr id="10" name="正方形/長方形 9">
            <a:extLst>
              <a:ext uri="{FF2B5EF4-FFF2-40B4-BE49-F238E27FC236}">
                <a16:creationId xmlns:a16="http://schemas.microsoft.com/office/drawing/2014/main" id="{A8F3C6A4-D718-4132-B077-C9ACF8310DEE}"/>
              </a:ext>
            </a:extLst>
          </p:cNvPr>
          <p:cNvSpPr/>
          <p:nvPr/>
        </p:nvSpPr>
        <p:spPr>
          <a:xfrm>
            <a:off x="0" y="-14907"/>
            <a:ext cx="3344185"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a:t>
            </a:r>
            <a:r>
              <a:rPr kumimoji="1" lang="en-US" altLang="ja-JP" sz="2000" b="1" dirty="0">
                <a:solidFill>
                  <a:schemeClr val="bg1"/>
                </a:solidFill>
                <a:latin typeface="Meiryo UI" panose="020B0604030504040204" pitchFamily="50" charset="-128"/>
                <a:ea typeface="Meiryo UI" panose="020B0604030504040204" pitchFamily="50" charset="-128"/>
              </a:rPr>
              <a:t>2</a:t>
            </a:r>
            <a:r>
              <a:rPr kumimoji="1" lang="ja-JP" altLang="en-US" sz="2000" b="1" dirty="0">
                <a:solidFill>
                  <a:schemeClr val="bg1"/>
                </a:solidFill>
                <a:latin typeface="Meiryo UI" panose="020B0604030504040204" pitchFamily="50" charset="-128"/>
                <a:ea typeface="Meiryo UI" panose="020B0604030504040204" pitchFamily="50" charset="-128"/>
              </a:rPr>
              <a:t>　部活動指導員について</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50EF6C1E-570D-01E8-E3E0-EDD6AF58A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6690" y="6147559"/>
            <a:ext cx="487363" cy="487363"/>
          </a:xfrm>
          <a:prstGeom prst="rect">
            <a:avLst/>
          </a:prstGeom>
        </p:spPr>
      </p:pic>
    </p:spTree>
    <p:extLst>
      <p:ext uri="{BB962C8B-B14F-4D97-AF65-F5344CB8AC3E}">
        <p14:creationId xmlns:p14="http://schemas.microsoft.com/office/powerpoint/2010/main" val="615680979"/>
      </p:ext>
    </p:extLst>
  </p:cSld>
  <p:clrMapOvr>
    <a:masterClrMapping/>
  </p:clrMapOvr>
  <mc:AlternateContent xmlns:mc="http://schemas.openxmlformats.org/markup-compatibility/2006">
    <mc:Choice xmlns:p14="http://schemas.microsoft.com/office/powerpoint/2010/main" Requires="p14">
      <p:transition spd="med" p14:dur="700" advClick="0" advTm="23420">
        <p:fade/>
      </p:transition>
    </mc:Choice>
    <mc:Fallback>
      <p:transition spd="med" advClick="0" advTm="23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txBox="1">
            <a:spLocks/>
          </p:cNvSpPr>
          <p:nvPr/>
        </p:nvSpPr>
        <p:spPr>
          <a:xfrm>
            <a:off x="380906" y="1206876"/>
            <a:ext cx="11506294" cy="3023929"/>
          </a:xfrm>
          <a:prstGeom prst="roundRect">
            <a:avLst/>
          </a:prstGeom>
          <a:noFill/>
          <a:ln w="38100">
            <a:solidFill>
              <a:schemeClr val="accent3">
                <a:lumMod val="50000"/>
              </a:schemeClr>
            </a:solidFill>
          </a:ln>
        </p:spPr>
        <p:txBody>
          <a:bodyPr vert="horz">
            <a:noAutofit/>
          </a:bodyPr>
          <a:lstStyle/>
          <a:p>
            <a:pPr>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職務として考えられるもの</a:t>
            </a:r>
            <a:endParaRPr lang="en-US" altLang="ja-JP" sz="3200" b="1"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・実技指導　・</a:t>
            </a:r>
            <a:r>
              <a:rPr lang="ja-JP" altLang="en-US" sz="3200" b="1" dirty="0">
                <a:solidFill>
                  <a:srgbClr val="FF0000"/>
                </a:solidFill>
                <a:latin typeface="Meiryo UI" panose="020B0604030504040204" pitchFamily="50" charset="-128"/>
                <a:ea typeface="Meiryo UI" panose="020B0604030504040204" pitchFamily="50" charset="-128"/>
              </a:rPr>
              <a:t>学校外での活動（大会・練習試合等）の引率</a:t>
            </a:r>
            <a:endParaRPr lang="en-US" altLang="ja-JP" sz="3200" b="1" dirty="0">
              <a:solidFill>
                <a:srgbClr val="FF0000"/>
              </a:solidFill>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・用具・施設の点検・管理　・部活動の管理運営（会計管理等）</a:t>
            </a:r>
            <a:endParaRPr lang="en-US" altLang="ja-JP" sz="3200" b="1"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・保護者への連絡　・生徒指導に係る対応　</a:t>
            </a:r>
            <a:endParaRPr lang="en-US" altLang="ja-JP" sz="3200" b="1"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・事故が発生した場合の現場対応　等</a:t>
            </a:r>
            <a:endParaRPr lang="en-US" altLang="ja-JP" sz="3200" b="1"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endParaRPr kumimoji="1" lang="en-US" altLang="ja-JP" sz="2400" b="1" dirty="0"/>
          </a:p>
        </p:txBody>
      </p:sp>
      <p:sp>
        <p:nvSpPr>
          <p:cNvPr id="10" name="サブタイトル 3">
            <a:extLst>
              <a:ext uri="{FF2B5EF4-FFF2-40B4-BE49-F238E27FC236}">
                <a16:creationId xmlns:a16="http://schemas.microsoft.com/office/drawing/2014/main" id="{DFD19391-2A87-424D-BBD6-93F8D34C9017}"/>
              </a:ext>
            </a:extLst>
          </p:cNvPr>
          <p:cNvSpPr txBox="1">
            <a:spLocks/>
          </p:cNvSpPr>
          <p:nvPr/>
        </p:nvSpPr>
        <p:spPr>
          <a:xfrm>
            <a:off x="380906" y="595568"/>
            <a:ext cx="8352928" cy="576064"/>
          </a:xfrm>
          <a:prstGeom prst="rect">
            <a:avLst/>
          </a:prstGeom>
          <a:noFill/>
        </p:spPr>
        <p:txBody>
          <a:bodyPr vert="horz">
            <a:noAutofit/>
          </a:bodyPr>
          <a:lstStyle/>
          <a:p>
            <a:pPr>
              <a:spcBef>
                <a:spcPts val="600"/>
              </a:spcBef>
              <a:buClr>
                <a:schemeClr val="accent1"/>
              </a:buClr>
              <a:buSzPct val="70000"/>
              <a:defRPr/>
            </a:pPr>
            <a:r>
              <a:rPr lang="ja-JP" altLang="en-US" sz="3200" b="1" dirty="0">
                <a:ln w="0"/>
                <a:latin typeface="Meiryo UI" panose="020B0604030504040204" pitchFamily="50" charset="-128"/>
                <a:ea typeface="Meiryo UI" panose="020B0604030504040204" pitchFamily="50" charset="-128"/>
              </a:rPr>
              <a:t>○職務は・・・</a:t>
            </a:r>
            <a:endParaRPr lang="en-US" altLang="ja-JP" sz="3200" b="1" dirty="0">
              <a:ln w="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2400" b="1" dirty="0">
                <a:solidFill>
                  <a:srgbClr val="FF0000"/>
                </a:solidFill>
              </a:rPr>
              <a:t>　</a:t>
            </a:r>
            <a:endParaRPr lang="en-US" altLang="ja-JP" sz="2400" b="1" dirty="0"/>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endParaRPr kumimoji="1" lang="en-US" altLang="ja-JP" sz="2400" b="1" dirty="0"/>
          </a:p>
        </p:txBody>
      </p:sp>
      <p:sp>
        <p:nvSpPr>
          <p:cNvPr id="8" name="吹き出し: 角を丸めた四角形 7">
            <a:extLst>
              <a:ext uri="{FF2B5EF4-FFF2-40B4-BE49-F238E27FC236}">
                <a16:creationId xmlns:a16="http://schemas.microsoft.com/office/drawing/2014/main" id="{8270E34A-9465-44E7-B428-29936A07C264}"/>
              </a:ext>
            </a:extLst>
          </p:cNvPr>
          <p:cNvSpPr/>
          <p:nvPr/>
        </p:nvSpPr>
        <p:spPr>
          <a:xfrm>
            <a:off x="5503864" y="624144"/>
            <a:ext cx="6278952" cy="960571"/>
          </a:xfrm>
          <a:prstGeom prst="wedgeRoundRectCallout">
            <a:avLst>
              <a:gd name="adj1" fmla="val -34894"/>
              <a:gd name="adj2" fmla="val 92062"/>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latin typeface="Meiryo UI" panose="020B0604030504040204" pitchFamily="50" charset="-128"/>
                <a:ea typeface="Meiryo UI" panose="020B0604030504040204" pitchFamily="50" charset="-128"/>
              </a:rPr>
              <a:t>　　　　　　</a:t>
            </a:r>
            <a:r>
              <a:rPr kumimoji="1" lang="en-US" altLang="ja-JP" sz="2800" b="1" dirty="0">
                <a:latin typeface="Meiryo UI" panose="020B0604030504040204" pitchFamily="50" charset="-128"/>
                <a:ea typeface="Meiryo UI" panose="020B0604030504040204" pitchFamily="50" charset="-128"/>
              </a:rPr>
              <a:t>H</a:t>
            </a:r>
            <a:r>
              <a:rPr kumimoji="1" lang="ja-JP" altLang="en-US" sz="2800" b="1" dirty="0">
                <a:latin typeface="Meiryo UI" panose="020B0604030504040204" pitchFamily="50" charset="-128"/>
                <a:ea typeface="Meiryo UI" panose="020B0604030504040204" pitchFamily="50" charset="-128"/>
              </a:rPr>
              <a:t>３０年度</a:t>
            </a:r>
            <a:r>
              <a:rPr kumimoji="1" lang="en-US" altLang="ja-JP" sz="2800" b="1" dirty="0">
                <a:latin typeface="Meiryo UI" panose="020B0604030504040204" pitchFamily="50" charset="-128"/>
                <a:ea typeface="Meiryo UI" panose="020B0604030504040204" pitchFamily="50" charset="-128"/>
              </a:rPr>
              <a:t>9</a:t>
            </a:r>
            <a:r>
              <a:rPr kumimoji="1" lang="ja-JP" altLang="en-US" sz="2800" b="1" dirty="0">
                <a:latin typeface="Meiryo UI" panose="020B0604030504040204" pitchFamily="50" charset="-128"/>
                <a:ea typeface="Meiryo UI" panose="020B0604030504040204" pitchFamily="50" charset="-128"/>
              </a:rPr>
              <a:t>月～高体連大会</a:t>
            </a:r>
            <a:endParaRPr kumimoji="1" lang="en-US" altLang="ja-JP" sz="2800" b="1" dirty="0">
              <a:latin typeface="Meiryo UI" panose="020B0604030504040204" pitchFamily="50" charset="-128"/>
              <a:ea typeface="Meiryo UI" panose="020B0604030504040204" pitchFamily="50" charset="-128"/>
            </a:endParaRPr>
          </a:p>
          <a:p>
            <a:r>
              <a:rPr kumimoji="1" lang="ja-JP" altLang="en-US" sz="2800" b="1" dirty="0">
                <a:latin typeface="Meiryo UI" panose="020B0604030504040204" pitchFamily="50" charset="-128"/>
                <a:ea typeface="Meiryo UI" panose="020B0604030504040204" pitchFamily="50" charset="-128"/>
              </a:rPr>
              <a:t>　　　　　　単独引率可能に</a:t>
            </a:r>
          </a:p>
        </p:txBody>
      </p:sp>
      <p:sp>
        <p:nvSpPr>
          <p:cNvPr id="11" name="四角形: 角を丸くする 10">
            <a:extLst>
              <a:ext uri="{FF2B5EF4-FFF2-40B4-BE49-F238E27FC236}">
                <a16:creationId xmlns:a16="http://schemas.microsoft.com/office/drawing/2014/main" id="{5F364A44-0D60-4501-9806-5404932ABA55}"/>
              </a:ext>
            </a:extLst>
          </p:cNvPr>
          <p:cNvSpPr/>
          <p:nvPr/>
        </p:nvSpPr>
        <p:spPr>
          <a:xfrm>
            <a:off x="133587" y="4374046"/>
            <a:ext cx="12000931" cy="235429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bg1"/>
                </a:solidFill>
                <a:latin typeface="Meiryo UI" panose="020B0604030504040204" pitchFamily="50" charset="-128"/>
                <a:ea typeface="Meiryo UI" panose="020B0604030504040204" pitchFamily="50" charset="-128"/>
              </a:rPr>
              <a:t>顧問や担当教諭等と</a:t>
            </a:r>
            <a:r>
              <a:rPr kumimoji="1" lang="ja-JP" altLang="en-US" sz="4000" b="1" dirty="0">
                <a:latin typeface="Meiryo UI" panose="020B0604030504040204" pitchFamily="50" charset="-128"/>
                <a:ea typeface="Meiryo UI" panose="020B0604030504040204" pitchFamily="50" charset="-128"/>
              </a:rPr>
              <a:t>連携を図り、情報共有を！</a:t>
            </a:r>
            <a:endParaRPr kumimoji="1" lang="en-US" altLang="ja-JP" sz="4000" b="1" dirty="0">
              <a:solidFill>
                <a:schemeClr val="bg1"/>
              </a:solidFill>
              <a:latin typeface="Meiryo UI" panose="020B0604030504040204" pitchFamily="50" charset="-128"/>
              <a:ea typeface="Meiryo UI" panose="020B0604030504040204" pitchFamily="50" charset="-128"/>
            </a:endParaRPr>
          </a:p>
          <a:p>
            <a:r>
              <a:rPr kumimoji="1" lang="ja-JP" altLang="en-US" sz="4000" b="1" dirty="0">
                <a:solidFill>
                  <a:schemeClr val="bg1"/>
                </a:solidFill>
                <a:latin typeface="Meiryo UI" panose="020B0604030504040204" pitchFamily="50" charset="-128"/>
                <a:ea typeface="Meiryo UI" panose="020B0604030504040204" pitchFamily="50" charset="-128"/>
              </a:rPr>
              <a:t>　・日常の</a:t>
            </a:r>
            <a:r>
              <a:rPr kumimoji="1" lang="ja-JP" altLang="en-US" sz="4000" b="1" dirty="0">
                <a:latin typeface="Meiryo UI" panose="020B0604030504040204" pitchFamily="50" charset="-128"/>
                <a:ea typeface="Meiryo UI" panose="020B0604030504040204" pitchFamily="50" charset="-128"/>
              </a:rPr>
              <a:t>指導内容や生徒の様子</a:t>
            </a:r>
            <a:endParaRPr kumimoji="1" lang="en-US" altLang="ja-JP" sz="4000" b="1" dirty="0">
              <a:latin typeface="Meiryo UI" panose="020B0604030504040204" pitchFamily="50" charset="-128"/>
              <a:ea typeface="Meiryo UI" panose="020B0604030504040204" pitchFamily="50" charset="-128"/>
            </a:endParaRPr>
          </a:p>
          <a:p>
            <a:r>
              <a:rPr kumimoji="1" lang="ja-JP" altLang="en-US" sz="4000" b="1" dirty="0">
                <a:latin typeface="Meiryo UI" panose="020B0604030504040204" pitchFamily="50" charset="-128"/>
                <a:ea typeface="Meiryo UI" panose="020B0604030504040204" pitchFamily="50" charset="-128"/>
              </a:rPr>
              <a:t>　・連絡体制の確立　　　　　　　　　　　等</a:t>
            </a:r>
            <a:endParaRPr kumimoji="1" lang="ja-JP" altLang="en-US" sz="4400" b="1" dirty="0">
              <a:latin typeface="Meiryo UI" panose="020B0604030504040204" pitchFamily="50" charset="-128"/>
              <a:ea typeface="Meiryo UI" panose="020B0604030504040204" pitchFamily="50" charset="-128"/>
            </a:endParaRPr>
          </a:p>
        </p:txBody>
      </p:sp>
      <p:pic>
        <p:nvPicPr>
          <p:cNvPr id="12" name="図 11" descr="飾り文字215.png">
            <a:extLst>
              <a:ext uri="{FF2B5EF4-FFF2-40B4-BE49-F238E27FC236}">
                <a16:creationId xmlns:a16="http://schemas.microsoft.com/office/drawing/2014/main" id="{1CD5DDB2-9FC4-4AFD-9F88-4AC9B9D3F0A2}"/>
              </a:ext>
            </a:extLst>
          </p:cNvPr>
          <p:cNvPicPr>
            <a:picLocks noChangeAspect="1"/>
          </p:cNvPicPr>
          <p:nvPr/>
        </p:nvPicPr>
        <p:blipFill>
          <a:blip r:embed="rId5" cstate="print"/>
          <a:srcRect/>
          <a:stretch>
            <a:fillRect/>
          </a:stretch>
        </p:blipFill>
        <p:spPr bwMode="auto">
          <a:xfrm>
            <a:off x="5739528" y="666271"/>
            <a:ext cx="1022294" cy="434658"/>
          </a:xfrm>
          <a:prstGeom prst="rect">
            <a:avLst/>
          </a:prstGeom>
          <a:noFill/>
          <a:ln w="9525">
            <a:noFill/>
            <a:miter lim="800000"/>
            <a:headEnd/>
            <a:tailEnd/>
          </a:ln>
        </p:spPr>
      </p:pic>
      <p:sp>
        <p:nvSpPr>
          <p:cNvPr id="13" name="正方形/長方形 12">
            <a:extLst>
              <a:ext uri="{FF2B5EF4-FFF2-40B4-BE49-F238E27FC236}">
                <a16:creationId xmlns:a16="http://schemas.microsoft.com/office/drawing/2014/main" id="{A8F3C6A4-D718-4132-B077-C9ACF8310DEE}"/>
              </a:ext>
            </a:extLst>
          </p:cNvPr>
          <p:cNvSpPr/>
          <p:nvPr/>
        </p:nvSpPr>
        <p:spPr>
          <a:xfrm>
            <a:off x="0" y="-14907"/>
            <a:ext cx="3344185"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a:t>
            </a:r>
            <a:r>
              <a:rPr kumimoji="1" lang="en-US" altLang="ja-JP" sz="2000" b="1" dirty="0">
                <a:solidFill>
                  <a:schemeClr val="bg1"/>
                </a:solidFill>
                <a:latin typeface="Meiryo UI" panose="020B0604030504040204" pitchFamily="50" charset="-128"/>
                <a:ea typeface="Meiryo UI" panose="020B0604030504040204" pitchFamily="50" charset="-128"/>
              </a:rPr>
              <a:t>2</a:t>
            </a:r>
            <a:r>
              <a:rPr kumimoji="1" lang="ja-JP" altLang="en-US" sz="2000" b="1" dirty="0">
                <a:solidFill>
                  <a:schemeClr val="bg1"/>
                </a:solidFill>
                <a:latin typeface="Meiryo UI" panose="020B0604030504040204" pitchFamily="50" charset="-128"/>
                <a:ea typeface="Meiryo UI" panose="020B0604030504040204" pitchFamily="50" charset="-128"/>
              </a:rPr>
              <a:t>　部活動指導員について</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2787879A-C37C-2F09-7996-A36B810BD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3518" y="6240982"/>
            <a:ext cx="487363" cy="487363"/>
          </a:xfrm>
          <a:prstGeom prst="rect">
            <a:avLst/>
          </a:prstGeom>
        </p:spPr>
      </p:pic>
    </p:spTree>
    <p:extLst>
      <p:ext uri="{BB962C8B-B14F-4D97-AF65-F5344CB8AC3E}">
        <p14:creationId xmlns:p14="http://schemas.microsoft.com/office/powerpoint/2010/main" val="1344673475"/>
      </p:ext>
    </p:extLst>
  </p:cSld>
  <p:clrMapOvr>
    <a:masterClrMapping/>
  </p:clrMapOvr>
  <mc:AlternateContent xmlns:mc="http://schemas.openxmlformats.org/markup-compatibility/2006">
    <mc:Choice xmlns:p14="http://schemas.microsoft.com/office/powerpoint/2010/main" Requires="p14">
      <p:transition spd="med" p14:dur="700" advClick="0" advTm="43960">
        <p:fade/>
      </p:transition>
    </mc:Choice>
    <mc:Fallback>
      <p:transition spd="med" advClick="0" advTm="43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56D6BAF2-1B09-4958-B484-A93EB93CAD25}"/>
              </a:ext>
            </a:extLst>
          </p:cNvPr>
          <p:cNvSpPr/>
          <p:nvPr/>
        </p:nvSpPr>
        <p:spPr>
          <a:xfrm>
            <a:off x="324366" y="837908"/>
            <a:ext cx="11446329" cy="1387104"/>
          </a:xfrm>
          <a:prstGeom prst="roundRect">
            <a:avLst/>
          </a:prstGeom>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１　部活動について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（学習指導要領における部活動の位置付け）</a:t>
            </a:r>
            <a:endParaRPr kumimoji="1" lang="ja-JP" altLang="en-US" sz="4400"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2624490C-0F78-4A1E-BFBC-C753AB13FC3B}"/>
              </a:ext>
            </a:extLst>
          </p:cNvPr>
          <p:cNvSpPr/>
          <p:nvPr/>
        </p:nvSpPr>
        <p:spPr>
          <a:xfrm>
            <a:off x="324367" y="4309098"/>
            <a:ext cx="11446329" cy="2218311"/>
          </a:xfrm>
          <a:prstGeom prst="roundRect">
            <a:avLst/>
          </a:prstGeom>
          <a:solidFill>
            <a:srgbClr val="FF99FF"/>
          </a:solid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３　部活動の適切な指導について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a:t>
            </a:r>
            <a:r>
              <a:rPr lang="ja-JP" altLang="en-US" sz="4000" dirty="0">
                <a:latin typeface="Meiryo UI" panose="020B0604030504040204" pitchFamily="50" charset="-128"/>
                <a:ea typeface="Meiryo UI" panose="020B0604030504040204" pitchFamily="50" charset="-128"/>
              </a:rPr>
              <a:t>「福岡県学校部活動の在り方に関する指針</a:t>
            </a:r>
            <a:endParaRPr lang="en-US" altLang="ja-JP" sz="4000" dirty="0">
              <a:latin typeface="Meiryo UI" panose="020B0604030504040204" pitchFamily="50" charset="-128"/>
              <a:ea typeface="Meiryo UI" panose="020B0604030504040204" pitchFamily="50" charset="-128"/>
            </a:endParaRPr>
          </a:p>
          <a:p>
            <a:r>
              <a:rPr lang="ja-JP" altLang="en-US" sz="4000" dirty="0">
                <a:latin typeface="Meiryo UI" panose="020B0604030504040204" pitchFamily="50" charset="-128"/>
                <a:ea typeface="Meiryo UI" panose="020B0604030504040204" pitchFamily="50" charset="-128"/>
              </a:rPr>
              <a:t>（改訂第</a:t>
            </a:r>
            <a:r>
              <a:rPr lang="en-US" altLang="ja-JP" sz="4000" dirty="0">
                <a:latin typeface="Meiryo UI" panose="020B0604030504040204" pitchFamily="50" charset="-128"/>
                <a:ea typeface="Meiryo UI" panose="020B0604030504040204" pitchFamily="50" charset="-128"/>
              </a:rPr>
              <a:t>3</a:t>
            </a:r>
            <a:r>
              <a:rPr lang="ja-JP" altLang="en-US" sz="4000" dirty="0">
                <a:latin typeface="Meiryo UI" panose="020B0604030504040204" pitchFamily="50" charset="-128"/>
                <a:ea typeface="Meiryo UI" panose="020B0604030504040204" pitchFamily="50" charset="-128"/>
              </a:rPr>
              <a:t>版）令和</a:t>
            </a:r>
            <a:r>
              <a:rPr lang="en-US" altLang="ja-JP" sz="4000" dirty="0">
                <a:latin typeface="Meiryo UI" panose="020B0604030504040204" pitchFamily="50" charset="-128"/>
                <a:ea typeface="Meiryo UI" panose="020B0604030504040204" pitchFamily="50" charset="-128"/>
              </a:rPr>
              <a:t>8</a:t>
            </a:r>
            <a:r>
              <a:rPr lang="ja-JP" altLang="en-US" sz="4000" dirty="0">
                <a:latin typeface="Meiryo UI" panose="020B0604030504040204" pitchFamily="50" charset="-128"/>
                <a:ea typeface="Meiryo UI" panose="020B0604030504040204" pitchFamily="50" charset="-128"/>
              </a:rPr>
              <a:t>年</a:t>
            </a:r>
            <a:r>
              <a:rPr lang="en-US" altLang="ja-JP" sz="4000" dirty="0">
                <a:latin typeface="Meiryo UI" panose="020B0604030504040204" pitchFamily="50" charset="-128"/>
                <a:ea typeface="Meiryo UI" panose="020B0604030504040204" pitchFamily="50" charset="-128"/>
              </a:rPr>
              <a:t>3</a:t>
            </a:r>
            <a:r>
              <a:rPr lang="ja-JP" altLang="en-US" sz="4000" dirty="0">
                <a:latin typeface="Meiryo UI" panose="020B0604030504040204" pitchFamily="50" charset="-128"/>
                <a:ea typeface="Meiryo UI" panose="020B0604030504040204" pitchFamily="50" charset="-128"/>
              </a:rPr>
              <a:t>月　福岡県教育委員会」</a:t>
            </a:r>
            <a:endParaRPr lang="en-US" altLang="ja-JP" sz="40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a:t>
            </a:r>
          </a:p>
        </p:txBody>
      </p:sp>
      <p:sp>
        <p:nvSpPr>
          <p:cNvPr id="6" name="正方形/長方形 5">
            <a:extLst>
              <a:ext uri="{FF2B5EF4-FFF2-40B4-BE49-F238E27FC236}">
                <a16:creationId xmlns:a16="http://schemas.microsoft.com/office/drawing/2014/main" id="{7CD03D9E-A315-499A-893B-B710B930D4CC}"/>
              </a:ext>
            </a:extLst>
          </p:cNvPr>
          <p:cNvSpPr/>
          <p:nvPr/>
        </p:nvSpPr>
        <p:spPr>
          <a:xfrm>
            <a:off x="0" y="-14907"/>
            <a:ext cx="1475084"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内　容</a:t>
            </a:r>
          </a:p>
        </p:txBody>
      </p:sp>
      <p:sp>
        <p:nvSpPr>
          <p:cNvPr id="7" name="四角形: 角を丸くする 6">
            <a:extLst>
              <a:ext uri="{FF2B5EF4-FFF2-40B4-BE49-F238E27FC236}">
                <a16:creationId xmlns:a16="http://schemas.microsoft.com/office/drawing/2014/main" id="{7BAAE4DB-1076-4A46-8ED7-1A794B6848BB}"/>
              </a:ext>
            </a:extLst>
          </p:cNvPr>
          <p:cNvSpPr/>
          <p:nvPr/>
        </p:nvSpPr>
        <p:spPr>
          <a:xfrm>
            <a:off x="324366" y="2598896"/>
            <a:ext cx="11446329" cy="1336318"/>
          </a:xfrm>
          <a:prstGeom prst="roundRect">
            <a:avLst/>
          </a:prstGeom>
          <a:no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２　部活動指導員について</a:t>
            </a:r>
            <a:endParaRPr kumimoji="1" lang="ja-JP" altLang="en-US" sz="4400" dirty="0">
              <a:latin typeface="Meiryo UI" panose="020B0604030504040204" pitchFamily="50" charset="-128"/>
              <a:ea typeface="Meiryo UI"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6815B84E-700F-81B0-5509-3258FDD58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7013" y="6283727"/>
            <a:ext cx="487363" cy="487363"/>
          </a:xfrm>
          <a:prstGeom prst="rect">
            <a:avLst/>
          </a:prstGeom>
        </p:spPr>
      </p:pic>
    </p:spTree>
    <p:extLst>
      <p:ext uri="{BB962C8B-B14F-4D97-AF65-F5344CB8AC3E}">
        <p14:creationId xmlns:p14="http://schemas.microsoft.com/office/powerpoint/2010/main" val="616624092"/>
      </p:ext>
    </p:extLst>
  </p:cSld>
  <p:clrMapOvr>
    <a:masterClrMapping/>
  </p:clrMapOvr>
  <mc:AlternateContent xmlns:mc="http://schemas.openxmlformats.org/markup-compatibility/2006">
    <mc:Choice xmlns:p14="http://schemas.microsoft.com/office/powerpoint/2010/main" Requires="p14">
      <p:transition spd="med" p14:dur="700" advClick="0" advTm="19510">
        <p:fade/>
      </p:transition>
    </mc:Choice>
    <mc:Fallback>
      <p:transition spd="med" advClick="0" advTm="19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659">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D03D9E-A315-499A-893B-B710B930D4CC}"/>
              </a:ext>
            </a:extLst>
          </p:cNvPr>
          <p:cNvSpPr/>
          <p:nvPr/>
        </p:nvSpPr>
        <p:spPr>
          <a:xfrm>
            <a:off x="0" y="-14907"/>
            <a:ext cx="3797835"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　</a:t>
            </a:r>
          </a:p>
        </p:txBody>
      </p:sp>
      <p:sp>
        <p:nvSpPr>
          <p:cNvPr id="9" name="タイトル 1">
            <a:extLst>
              <a:ext uri="{FF2B5EF4-FFF2-40B4-BE49-F238E27FC236}">
                <a16:creationId xmlns:a16="http://schemas.microsoft.com/office/drawing/2014/main" id="{B84DE8B9-40EF-448C-9CBE-E6FBF8FADF53}"/>
              </a:ext>
            </a:extLst>
          </p:cNvPr>
          <p:cNvSpPr txBox="1">
            <a:spLocks/>
          </p:cNvSpPr>
          <p:nvPr/>
        </p:nvSpPr>
        <p:spPr>
          <a:xfrm>
            <a:off x="314136" y="429912"/>
            <a:ext cx="8561636" cy="720080"/>
          </a:xfrm>
          <a:prstGeom prst="rect">
            <a:avLst/>
          </a:prstGeom>
        </p:spPr>
        <p:txBody>
          <a:bodyPr vert="horz" anchor="ctr">
            <a:noAutofit/>
          </a:bodyPr>
          <a:lstStyle/>
          <a:p>
            <a:pPr lvl="0">
              <a:spcBef>
                <a:spcPct val="0"/>
              </a:spcBef>
              <a:defRPr/>
            </a:pPr>
            <a:r>
              <a:rPr lang="ja-JP" altLang="en-US" sz="3200" dirty="0">
                <a:latin typeface="Meiryo UI" panose="020B0604030504040204" pitchFamily="50" charset="-128"/>
                <a:ea typeface="Meiryo UI" panose="020B0604030504040204" pitchFamily="50" charset="-128"/>
                <a:cs typeface="+mj-cs"/>
              </a:rPr>
              <a:t>部活動の課題</a:t>
            </a:r>
          </a:p>
        </p:txBody>
      </p:sp>
      <p:sp>
        <p:nvSpPr>
          <p:cNvPr id="10" name="四角形: 角を丸くする 9">
            <a:extLst>
              <a:ext uri="{FF2B5EF4-FFF2-40B4-BE49-F238E27FC236}">
                <a16:creationId xmlns:a16="http://schemas.microsoft.com/office/drawing/2014/main" id="{7D2162B6-BC9B-4A1D-B1C7-00326FCB54B0}"/>
              </a:ext>
            </a:extLst>
          </p:cNvPr>
          <p:cNvSpPr/>
          <p:nvPr/>
        </p:nvSpPr>
        <p:spPr bwMode="auto">
          <a:xfrm>
            <a:off x="127143" y="1149992"/>
            <a:ext cx="11436823" cy="3166824"/>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a:spcBef>
                <a:spcPts val="600"/>
              </a:spcBef>
              <a:buClr>
                <a:schemeClr val="accent1"/>
              </a:buClr>
              <a:buSzPct val="70000"/>
              <a:defRPr/>
            </a:pPr>
            <a:r>
              <a:rPr lang="ja-JP" altLang="en-US" sz="3200" b="1" dirty="0">
                <a:solidFill>
                  <a:schemeClr val="tx1"/>
                </a:solidFill>
                <a:latin typeface="Meiryo UI" pitchFamily="50" charset="-128"/>
                <a:ea typeface="Meiryo UI" pitchFamily="50" charset="-128"/>
              </a:rPr>
              <a:t>・体罰等の不適切な指導</a:t>
            </a:r>
            <a:endParaRPr lang="en-US" altLang="ja-JP" sz="3200" b="1" dirty="0">
              <a:solidFill>
                <a:schemeClr val="tx1"/>
              </a:solidFill>
              <a:latin typeface="Meiryo UI" pitchFamily="50" charset="-128"/>
              <a:ea typeface="Meiryo UI" pitchFamily="50" charset="-128"/>
            </a:endParaRPr>
          </a:p>
          <a:p>
            <a:pPr>
              <a:spcBef>
                <a:spcPts val="600"/>
              </a:spcBef>
              <a:buClr>
                <a:schemeClr val="accent1"/>
              </a:buClr>
              <a:buSzPct val="70000"/>
              <a:defRPr/>
            </a:pPr>
            <a:r>
              <a:rPr lang="ja-JP" altLang="en-US" sz="3200" b="1" u="sng" dirty="0">
                <a:solidFill>
                  <a:srgbClr val="FF0000"/>
                </a:solidFill>
                <a:latin typeface="Meiryo UI" pitchFamily="50" charset="-128"/>
                <a:ea typeface="Meiryo UI" pitchFamily="50" charset="-128"/>
                <a:cs typeface="Meiryo UI" pitchFamily="50" charset="-128"/>
              </a:rPr>
              <a:t>・部活動顧問の負担</a:t>
            </a:r>
            <a:endParaRPr lang="en-US" altLang="ja-JP" sz="3200" b="1" u="sng" dirty="0">
              <a:solidFill>
                <a:srgbClr val="FF0000"/>
              </a:solidFill>
              <a:latin typeface="Meiryo UI" pitchFamily="50" charset="-128"/>
              <a:ea typeface="Meiryo UI" pitchFamily="50" charset="-128"/>
              <a:cs typeface="Meiryo UI" pitchFamily="50" charset="-128"/>
            </a:endParaRPr>
          </a:p>
          <a:p>
            <a:pPr>
              <a:spcBef>
                <a:spcPts val="600"/>
              </a:spcBef>
              <a:buClr>
                <a:schemeClr val="accent1"/>
              </a:buClr>
              <a:buSzPct val="70000"/>
              <a:defRPr/>
            </a:pPr>
            <a:r>
              <a:rPr lang="ja-JP" altLang="en-US" sz="3200" b="1" dirty="0">
                <a:solidFill>
                  <a:schemeClr val="tx1"/>
                </a:solidFill>
                <a:latin typeface="Meiryo UI" pitchFamily="50" charset="-128"/>
                <a:ea typeface="Meiryo UI" pitchFamily="50" charset="-128"/>
                <a:cs typeface="Meiryo UI" pitchFamily="50" charset="-128"/>
              </a:rPr>
              <a:t>・過度な練習によるスポーツ障害・外傷（活動中の事故含む）</a:t>
            </a:r>
            <a:endParaRPr lang="en-US" altLang="ja-JP" sz="3200" b="1" dirty="0">
              <a:solidFill>
                <a:schemeClr val="tx1"/>
              </a:solidFill>
              <a:latin typeface="Meiryo UI" pitchFamily="50" charset="-128"/>
              <a:ea typeface="Meiryo UI" pitchFamily="50" charset="-128"/>
              <a:cs typeface="Meiryo UI" pitchFamily="50" charset="-128"/>
            </a:endParaRPr>
          </a:p>
          <a:p>
            <a:pPr>
              <a:spcBef>
                <a:spcPts val="600"/>
              </a:spcBef>
              <a:buClr>
                <a:schemeClr val="accent1"/>
              </a:buClr>
              <a:buSzPct val="70000"/>
              <a:defRPr/>
            </a:pPr>
            <a:r>
              <a:rPr lang="ja-JP" altLang="en-US" sz="3200" b="1" u="sng" dirty="0">
                <a:solidFill>
                  <a:srgbClr val="FF0000"/>
                </a:solidFill>
                <a:latin typeface="Meiryo UI" pitchFamily="50" charset="-128"/>
                <a:ea typeface="Meiryo UI" pitchFamily="50" charset="-128"/>
                <a:cs typeface="Meiryo UI" pitchFamily="50" charset="-128"/>
              </a:rPr>
              <a:t>・高齢化による顧問不足</a:t>
            </a:r>
            <a:endParaRPr lang="en-US" altLang="ja-JP" sz="3200" b="1" u="sng" dirty="0">
              <a:solidFill>
                <a:srgbClr val="FF0000"/>
              </a:solidFill>
              <a:latin typeface="Meiryo UI" pitchFamily="50" charset="-128"/>
              <a:ea typeface="Meiryo UI" pitchFamily="50" charset="-128"/>
              <a:cs typeface="Meiryo UI" pitchFamily="50" charset="-128"/>
            </a:endParaRPr>
          </a:p>
          <a:p>
            <a:pPr>
              <a:spcBef>
                <a:spcPts val="600"/>
              </a:spcBef>
              <a:buClr>
                <a:schemeClr val="accent1"/>
              </a:buClr>
              <a:buSzPct val="70000"/>
              <a:defRPr/>
            </a:pPr>
            <a:r>
              <a:rPr lang="ja-JP" altLang="en-US" sz="3200" b="1" u="sng" dirty="0">
                <a:solidFill>
                  <a:srgbClr val="FF0000"/>
                </a:solidFill>
                <a:latin typeface="Meiryo UI" pitchFamily="50" charset="-128"/>
                <a:ea typeface="Meiryo UI" pitchFamily="50" charset="-128"/>
                <a:cs typeface="Meiryo UI" pitchFamily="50" charset="-128"/>
              </a:rPr>
              <a:t>・顧問の種目に対する専門的知識、指導技術の不足</a:t>
            </a:r>
          </a:p>
        </p:txBody>
      </p:sp>
      <p:sp>
        <p:nvSpPr>
          <p:cNvPr id="11" name="四角形: 角を丸くする 10">
            <a:extLst>
              <a:ext uri="{FF2B5EF4-FFF2-40B4-BE49-F238E27FC236}">
                <a16:creationId xmlns:a16="http://schemas.microsoft.com/office/drawing/2014/main" id="{D18EF3C6-45E9-4292-80F1-800EB473FF77}"/>
              </a:ext>
            </a:extLst>
          </p:cNvPr>
          <p:cNvSpPr/>
          <p:nvPr/>
        </p:nvSpPr>
        <p:spPr bwMode="auto">
          <a:xfrm>
            <a:off x="127143" y="4521183"/>
            <a:ext cx="11436822" cy="1906905"/>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a:spcBef>
                <a:spcPts val="600"/>
              </a:spcBef>
            </a:pPr>
            <a:r>
              <a:rPr lang="ja-JP" altLang="en-US" sz="3200" b="1" dirty="0">
                <a:solidFill>
                  <a:srgbClr val="000000"/>
                </a:solidFill>
                <a:latin typeface="Meiryo UI" pitchFamily="50" charset="-128"/>
                <a:ea typeface="Meiryo UI" pitchFamily="50" charset="-128"/>
                <a:cs typeface="Meiryo UI" pitchFamily="50" charset="-128"/>
              </a:rPr>
              <a:t>・少子化による部員不足</a:t>
            </a:r>
          </a:p>
          <a:p>
            <a:pPr>
              <a:spcBef>
                <a:spcPts val="600"/>
              </a:spcBef>
            </a:pPr>
            <a:r>
              <a:rPr lang="ja-JP" altLang="en-US" sz="3200" b="1" dirty="0">
                <a:solidFill>
                  <a:srgbClr val="000000"/>
                </a:solidFill>
                <a:latin typeface="Meiryo UI" pitchFamily="50" charset="-128"/>
                <a:ea typeface="Meiryo UI" pitchFamily="50" charset="-128"/>
                <a:cs typeface="Meiryo UI" pitchFamily="50" charset="-128"/>
              </a:rPr>
              <a:t>・女子の入部率の低迷</a:t>
            </a:r>
            <a:endParaRPr lang="en-US" altLang="ja-JP" sz="3200" b="1" dirty="0">
              <a:solidFill>
                <a:srgbClr val="000000"/>
              </a:solidFill>
              <a:latin typeface="Meiryo UI" pitchFamily="50" charset="-128"/>
              <a:ea typeface="Meiryo UI" pitchFamily="50" charset="-128"/>
              <a:cs typeface="Meiryo UI" pitchFamily="50" charset="-128"/>
            </a:endParaRPr>
          </a:p>
          <a:p>
            <a:pPr>
              <a:spcBef>
                <a:spcPts val="600"/>
              </a:spcBef>
            </a:pPr>
            <a:r>
              <a:rPr lang="ja-JP" altLang="en-US" sz="3200" b="1" dirty="0">
                <a:solidFill>
                  <a:srgbClr val="000000"/>
                </a:solidFill>
                <a:latin typeface="Meiryo UI" pitchFamily="50" charset="-128"/>
                <a:ea typeface="Meiryo UI" pitchFamily="50" charset="-128"/>
                <a:cs typeface="Meiryo UI" pitchFamily="50" charset="-128"/>
              </a:rPr>
              <a:t>・多様化する生徒のニーズ</a:t>
            </a:r>
            <a:endParaRPr lang="en-US" altLang="ja-JP" sz="3200" b="1" dirty="0">
              <a:solidFill>
                <a:srgbClr val="000000"/>
              </a:solidFill>
              <a:latin typeface="Meiryo UI" pitchFamily="50" charset="-128"/>
              <a:ea typeface="Meiryo UI" pitchFamily="50" charset="-128"/>
              <a:cs typeface="Meiryo UI" pitchFamily="50" charset="-128"/>
            </a:endParaRPr>
          </a:p>
        </p:txBody>
      </p:sp>
      <p:sp>
        <p:nvSpPr>
          <p:cNvPr id="7" name="四角形: 角を丸くする 6">
            <a:extLst>
              <a:ext uri="{FF2B5EF4-FFF2-40B4-BE49-F238E27FC236}">
                <a16:creationId xmlns:a16="http://schemas.microsoft.com/office/drawing/2014/main" id="{2A7EE526-510B-40FE-88AF-96B8A94BDB62}"/>
              </a:ext>
            </a:extLst>
          </p:cNvPr>
          <p:cNvSpPr/>
          <p:nvPr/>
        </p:nvSpPr>
        <p:spPr>
          <a:xfrm>
            <a:off x="6473766" y="835966"/>
            <a:ext cx="4804011" cy="11973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latin typeface="Meiryo UI" panose="020B0604030504040204" pitchFamily="50" charset="-128"/>
                <a:ea typeface="Meiryo UI" panose="020B0604030504040204" pitchFamily="50" charset="-128"/>
              </a:rPr>
              <a:t>課題解決に向けて</a:t>
            </a:r>
            <a:endParaRPr kumimoji="1" lang="en-US" altLang="ja-JP" sz="3600" b="1" dirty="0">
              <a:latin typeface="Meiryo UI" panose="020B0604030504040204" pitchFamily="50" charset="-128"/>
              <a:ea typeface="Meiryo UI" panose="020B0604030504040204" pitchFamily="50" charset="-128"/>
            </a:endParaRPr>
          </a:p>
          <a:p>
            <a:r>
              <a:rPr kumimoji="1" lang="ja-JP" altLang="en-US" sz="3600" b="1" dirty="0">
                <a:latin typeface="Meiryo UI" panose="020B0604030504040204" pitchFamily="50" charset="-128"/>
                <a:ea typeface="Meiryo UI" panose="020B0604030504040204" pitchFamily="50" charset="-128"/>
              </a:rPr>
              <a:t>部活動指導員に期待！</a:t>
            </a:r>
            <a:endParaRPr kumimoji="1" lang="ja-JP" altLang="en-US" sz="3600" dirty="0">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2EA0D3E0-A2DB-2446-770A-FC78507B5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5423" y="6184406"/>
            <a:ext cx="487363" cy="487363"/>
          </a:xfrm>
          <a:prstGeom prst="rect">
            <a:avLst/>
          </a:prstGeom>
        </p:spPr>
      </p:pic>
    </p:spTree>
    <p:extLst>
      <p:ext uri="{BB962C8B-B14F-4D97-AF65-F5344CB8AC3E}">
        <p14:creationId xmlns:p14="http://schemas.microsoft.com/office/powerpoint/2010/main" val="2196030126"/>
      </p:ext>
    </p:extLst>
  </p:cSld>
  <p:clrMapOvr>
    <a:masterClrMapping/>
  </p:clrMapOvr>
  <mc:AlternateContent xmlns:mc="http://schemas.openxmlformats.org/markup-compatibility/2006">
    <mc:Choice xmlns:p14="http://schemas.microsoft.com/office/powerpoint/2010/main" Requires="p14">
      <p:transition spd="med" p14:dur="700" advClick="0" advTm="38310">
        <p:fade/>
      </p:transition>
    </mc:Choice>
    <mc:Fallback>
      <p:transition spd="med" advClick="0" advTm="38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81F489-B701-4C74-9747-27C8656A89CC}"/>
              </a:ext>
            </a:extLst>
          </p:cNvPr>
          <p:cNvSpPr>
            <a:spLocks noGrp="1"/>
          </p:cNvSpPr>
          <p:nvPr>
            <p:ph type="ctrTitle"/>
          </p:nvPr>
        </p:nvSpPr>
        <p:spPr>
          <a:xfrm>
            <a:off x="439270" y="350744"/>
            <a:ext cx="10336305" cy="2814918"/>
          </a:xfrm>
        </p:spPr>
        <p:txBody>
          <a:bodyPr rtlCol="0">
            <a:noAutofit/>
          </a:bodyPr>
          <a:lstStyle/>
          <a:p>
            <a:pPr algn="ctr"/>
            <a:r>
              <a:rPr lang="ja-JP" altLang="en-US" sz="3600" dirty="0"/>
              <a:t>令和８年度　第１回</a:t>
            </a:r>
            <a:br>
              <a:rPr lang="en-US" altLang="ja-JP" sz="3600" dirty="0"/>
            </a:br>
            <a:r>
              <a:rPr lang="ja-JP" altLang="en-US" sz="3600" dirty="0"/>
              <a:t>福岡県学校部活動指導員研修会　</a:t>
            </a:r>
            <a:br>
              <a:rPr lang="en-US" altLang="ja-JP" sz="3600" dirty="0"/>
            </a:br>
            <a:br>
              <a:rPr lang="en-US" altLang="ja-JP" sz="4400" dirty="0"/>
            </a:br>
            <a:r>
              <a:rPr lang="ja-JP" altLang="en-US" sz="4400" dirty="0"/>
              <a:t>「望ましい部活動指導の在り方」</a:t>
            </a:r>
          </a:p>
        </p:txBody>
      </p:sp>
      <p:sp>
        <p:nvSpPr>
          <p:cNvPr id="3" name="サブタイトル 2">
            <a:extLst>
              <a:ext uri="{FF2B5EF4-FFF2-40B4-BE49-F238E27FC236}">
                <a16:creationId xmlns:a16="http://schemas.microsoft.com/office/drawing/2014/main" id="{6D699F35-1401-4ECD-9F96-7017DB9FA104}"/>
              </a:ext>
            </a:extLst>
          </p:cNvPr>
          <p:cNvSpPr>
            <a:spLocks noGrp="1"/>
          </p:cNvSpPr>
          <p:nvPr>
            <p:ph type="subTitle" idx="1"/>
          </p:nvPr>
        </p:nvSpPr>
        <p:spPr>
          <a:xfrm>
            <a:off x="7144871" y="5036204"/>
            <a:ext cx="4759139" cy="1365996"/>
          </a:xfrm>
        </p:spPr>
        <p:txBody>
          <a:bodyPr rtlCol="0">
            <a:noAutofit/>
          </a:bodyPr>
          <a:lstStyle/>
          <a:p>
            <a:pPr algn="l" rtl="0"/>
            <a:r>
              <a:rPr lang="ja-JP" altLang="en-US" sz="3200" dirty="0">
                <a:latin typeface="Meiryo UI" panose="020B0604030504040204" pitchFamily="50" charset="-128"/>
                <a:ea typeface="Meiryo UI" panose="020B0604030504040204" pitchFamily="50" charset="-128"/>
                <a:cs typeface="Tahoma" panose="020B0604030504040204" pitchFamily="34" charset="0"/>
              </a:rPr>
              <a:t>福岡県教育庁教育振興部</a:t>
            </a:r>
            <a:endParaRPr lang="en-US" altLang="ja-JP" sz="3200" dirty="0">
              <a:latin typeface="Meiryo UI" panose="020B0604030504040204" pitchFamily="50" charset="-128"/>
              <a:ea typeface="Meiryo UI" panose="020B0604030504040204" pitchFamily="50" charset="-128"/>
              <a:cs typeface="Tahoma" panose="020B0604030504040204" pitchFamily="34" charset="0"/>
            </a:endParaRPr>
          </a:p>
          <a:p>
            <a:pPr algn="dist" rtl="0"/>
            <a:r>
              <a:rPr lang="ja-JP" altLang="en-US" sz="3200" dirty="0">
                <a:latin typeface="Meiryo UI" panose="020B0604030504040204" pitchFamily="50" charset="-128"/>
                <a:ea typeface="Meiryo UI" panose="020B0604030504040204" pitchFamily="50" charset="-128"/>
                <a:cs typeface="Tahoma" panose="020B0604030504040204" pitchFamily="34" charset="0"/>
              </a:rPr>
              <a:t>体育スポーツ健康課</a:t>
            </a:r>
            <a:endParaRPr lang="en-US" altLang="ja-JP" sz="3200" dirty="0">
              <a:latin typeface="Meiryo UI" panose="020B0604030504040204" pitchFamily="50" charset="-128"/>
              <a:ea typeface="Meiryo UI" panose="020B0604030504040204" pitchFamily="50" charset="-128"/>
              <a:cs typeface="Tahoma" panose="020B0604030504040204" pitchFamily="34" charset="0"/>
            </a:endParaRPr>
          </a:p>
          <a:p>
            <a:pPr algn="l" rtl="0"/>
            <a:r>
              <a:rPr lang="ja-JP" altLang="en-US" sz="3200" dirty="0">
                <a:cs typeface="Tahoma" panose="020B0604030504040204" pitchFamily="34" charset="0"/>
              </a:rPr>
              <a:t>　</a:t>
            </a:r>
            <a:endParaRPr lang="ja-JP" altLang="en-US" sz="3200" dirty="0">
              <a:latin typeface="Meiryo UI" panose="020B0604030504040204" pitchFamily="50" charset="-128"/>
              <a:ea typeface="Meiryo UI" panose="020B0604030504040204" pitchFamily="50" charset="-128"/>
              <a:cs typeface="Tahoma" panose="020B0604030504040204" pitchFamily="34" charset="0"/>
            </a:endParaRPr>
          </a:p>
        </p:txBody>
      </p:sp>
      <p:pic>
        <p:nvPicPr>
          <p:cNvPr id="9" name="図 8" descr="おもちゃ が含まれている画像&#10;&#10;自動的に生成された説明">
            <a:extLst>
              <a:ext uri="{FF2B5EF4-FFF2-40B4-BE49-F238E27FC236}">
                <a16:creationId xmlns:a16="http://schemas.microsoft.com/office/drawing/2014/main" id="{996075B0-9DEE-4074-BCDB-09E82062869B}"/>
              </a:ext>
            </a:extLst>
          </p:cNvPr>
          <p:cNvPicPr>
            <a:picLocks noChangeAspect="1"/>
          </p:cNvPicPr>
          <p:nvPr/>
        </p:nvPicPr>
        <p:blipFill>
          <a:blip r:embed="rId5"/>
          <a:stretch>
            <a:fillRect/>
          </a:stretch>
        </p:blipFill>
        <p:spPr>
          <a:xfrm>
            <a:off x="0" y="3074614"/>
            <a:ext cx="3264173" cy="2117632"/>
          </a:xfrm>
          <a:prstGeom prst="rect">
            <a:avLst/>
          </a:prstGeom>
        </p:spPr>
      </p:pic>
      <p:pic>
        <p:nvPicPr>
          <p:cNvPr id="7" name="図 6">
            <a:extLst>
              <a:ext uri="{FF2B5EF4-FFF2-40B4-BE49-F238E27FC236}">
                <a16:creationId xmlns:a16="http://schemas.microsoft.com/office/drawing/2014/main" id="{9143B8F3-6A89-4AD6-AE7B-7F10E30815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8760" y="4266385"/>
            <a:ext cx="2381759" cy="2381759"/>
          </a:xfrm>
          <a:prstGeom prst="rect">
            <a:avLst/>
          </a:prstGeom>
        </p:spPr>
      </p:pic>
      <p:pic>
        <p:nvPicPr>
          <p:cNvPr id="8" name="図 7">
            <a:extLst>
              <a:ext uri="{FF2B5EF4-FFF2-40B4-BE49-F238E27FC236}">
                <a16:creationId xmlns:a16="http://schemas.microsoft.com/office/drawing/2014/main" id="{84B8FEF8-4360-4D31-BE3D-9C023524E4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0371" y="4004702"/>
            <a:ext cx="1714500" cy="1714500"/>
          </a:xfrm>
          <a:prstGeom prst="rect">
            <a:avLst/>
          </a:prstGeom>
        </p:spPr>
      </p:pic>
      <p:pic>
        <p:nvPicPr>
          <p:cNvPr id="10" name="録音したサウンド">
            <a:hlinkClick r:id="" action="ppaction://media"/>
            <a:extLst>
              <a:ext uri="{FF2B5EF4-FFF2-40B4-BE49-F238E27FC236}">
                <a16:creationId xmlns:a16="http://schemas.microsoft.com/office/drawing/2014/main" id="{A4EA5E45-78A5-225B-B963-D3BDE25D69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60328" y="6160781"/>
            <a:ext cx="487363" cy="487363"/>
          </a:xfrm>
          <a:prstGeom prst="rect">
            <a:avLst/>
          </a:prstGeom>
        </p:spPr>
      </p:pic>
    </p:spTree>
    <p:extLst>
      <p:ext uri="{BB962C8B-B14F-4D97-AF65-F5344CB8AC3E}">
        <p14:creationId xmlns:p14="http://schemas.microsoft.com/office/powerpoint/2010/main" val="616906718"/>
      </p:ext>
    </p:extLst>
  </p:cSld>
  <p:clrMapOvr>
    <a:masterClrMapping/>
  </p:clrMapOvr>
  <mc:AlternateContent xmlns:mc="http://schemas.openxmlformats.org/markup-compatibility/2006">
    <mc:Choice xmlns:p14="http://schemas.microsoft.com/office/powerpoint/2010/main" Requires="p14">
      <p:transition spd="med" p14:dur="700" advClick="0" advTm="38000">
        <p:fade/>
      </p:transition>
    </mc:Choice>
    <mc:Fallback>
      <p:transition spd="med"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317">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D03D9E-A315-499A-893B-B710B930D4CC}"/>
              </a:ext>
            </a:extLst>
          </p:cNvPr>
          <p:cNvSpPr/>
          <p:nvPr/>
        </p:nvSpPr>
        <p:spPr>
          <a:xfrm>
            <a:off x="0" y="-14907"/>
            <a:ext cx="3797835"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　</a:t>
            </a:r>
          </a:p>
        </p:txBody>
      </p:sp>
      <p:sp>
        <p:nvSpPr>
          <p:cNvPr id="3" name="角丸四角形 4">
            <a:extLst>
              <a:ext uri="{FF2B5EF4-FFF2-40B4-BE49-F238E27FC236}">
                <a16:creationId xmlns:a16="http://schemas.microsoft.com/office/drawing/2014/main" id="{02503661-4EA9-4F07-A791-2F6C8B6BF7F5}"/>
              </a:ext>
            </a:extLst>
          </p:cNvPr>
          <p:cNvSpPr/>
          <p:nvPr/>
        </p:nvSpPr>
        <p:spPr>
          <a:xfrm>
            <a:off x="2965381" y="1149992"/>
            <a:ext cx="8865548" cy="1455599"/>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メイリオ" panose="020B0604030504040204" pitchFamily="50" charset="-128"/>
                <a:ea typeface="メイリオ" panose="020B0604030504040204" pitchFamily="50" charset="-128"/>
              </a:rPr>
              <a:t>部活動改革及び地域クラブ活動の推進等に</a:t>
            </a:r>
            <a:endParaRPr lang="en-US" altLang="ja-JP" sz="3200" b="1" dirty="0">
              <a:solidFill>
                <a:schemeClr val="tx1"/>
              </a:solidFill>
              <a:latin typeface="メイリオ" panose="020B0604030504040204" pitchFamily="50" charset="-128"/>
              <a:ea typeface="メイリオ" panose="020B0604030504040204" pitchFamily="50" charset="-128"/>
            </a:endParaRPr>
          </a:p>
          <a:p>
            <a:r>
              <a:rPr lang="ja-JP" altLang="en-US" sz="3200" b="1" dirty="0">
                <a:solidFill>
                  <a:schemeClr val="tx1"/>
                </a:solidFill>
                <a:latin typeface="メイリオ" panose="020B0604030504040204" pitchFamily="50" charset="-128"/>
                <a:ea typeface="メイリオ" panose="020B0604030504040204" pitchFamily="50" charset="-128"/>
              </a:rPr>
              <a:t>関する総合的なガイドライン</a:t>
            </a:r>
            <a:endParaRPr lang="en-US" altLang="ja-JP" sz="1400" b="1" dirty="0">
              <a:solidFill>
                <a:schemeClr val="tx1"/>
              </a:solidFill>
              <a:latin typeface="メイリオ" panose="020B0604030504040204" pitchFamily="50" charset="-128"/>
              <a:ea typeface="メイリオ" panose="020B0604030504040204" pitchFamily="50" charset="-128"/>
            </a:endParaRPr>
          </a:p>
          <a:p>
            <a:pPr algn="r"/>
            <a:r>
              <a:rPr lang="ja-JP" altLang="en-US" sz="2400" b="1" dirty="0">
                <a:solidFill>
                  <a:schemeClr val="tx1"/>
                </a:solidFill>
                <a:latin typeface="メイリオ" panose="020B0604030504040204" pitchFamily="50" charset="-128"/>
                <a:ea typeface="メイリオ" panose="020B0604030504040204" pitchFamily="50" charset="-128"/>
              </a:rPr>
              <a:t>令和７年１２月　文部科学省</a:t>
            </a:r>
            <a:endParaRPr lang="en-US" altLang="ja-JP" sz="2400" b="1" dirty="0">
              <a:solidFill>
                <a:schemeClr val="tx1"/>
              </a:solidFill>
              <a:latin typeface="メイリオ" panose="020B0604030504040204" pitchFamily="50" charset="-128"/>
              <a:ea typeface="メイリオ" panose="020B0604030504040204" pitchFamily="50" charset="-128"/>
            </a:endParaRPr>
          </a:p>
        </p:txBody>
      </p:sp>
      <p:sp>
        <p:nvSpPr>
          <p:cNvPr id="10" name="下矢印 10">
            <a:extLst>
              <a:ext uri="{FF2B5EF4-FFF2-40B4-BE49-F238E27FC236}">
                <a16:creationId xmlns:a16="http://schemas.microsoft.com/office/drawing/2014/main" id="{13C70DC3-AA3F-44F1-884E-F41DEC7E8CBB}"/>
              </a:ext>
            </a:extLst>
          </p:cNvPr>
          <p:cNvSpPr/>
          <p:nvPr/>
        </p:nvSpPr>
        <p:spPr>
          <a:xfrm>
            <a:off x="6147669" y="2673105"/>
            <a:ext cx="1585630" cy="476964"/>
          </a:xfrm>
          <a:prstGeom prst="downArrow">
            <a:avLst>
              <a:gd name="adj1" fmla="val 50000"/>
              <a:gd name="adj2" fmla="val 5114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角丸四角形 9">
            <a:extLst>
              <a:ext uri="{FF2B5EF4-FFF2-40B4-BE49-F238E27FC236}">
                <a16:creationId xmlns:a16="http://schemas.microsoft.com/office/drawing/2014/main" id="{9D5843AA-C31B-4A3D-8EE4-4C031EE8D691}"/>
              </a:ext>
            </a:extLst>
          </p:cNvPr>
          <p:cNvSpPr/>
          <p:nvPr/>
        </p:nvSpPr>
        <p:spPr>
          <a:xfrm>
            <a:off x="2965381" y="3217583"/>
            <a:ext cx="8865548" cy="1187479"/>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3200" b="1" dirty="0">
              <a:solidFill>
                <a:schemeClr val="tx1"/>
              </a:solidFill>
              <a:latin typeface="メイリオ" panose="020B0604030504040204" pitchFamily="50" charset="-128"/>
              <a:ea typeface="メイリオ" panose="020B0604030504040204" pitchFamily="50" charset="-128"/>
            </a:endParaRPr>
          </a:p>
          <a:p>
            <a:r>
              <a:rPr lang="ja-JP" altLang="en-US" sz="3200" b="1" dirty="0">
                <a:solidFill>
                  <a:schemeClr val="tx1"/>
                </a:solidFill>
                <a:latin typeface="メイリオ" panose="020B0604030504040204" pitchFamily="50" charset="-128"/>
                <a:ea typeface="メイリオ" panose="020B0604030504040204" pitchFamily="50" charset="-128"/>
              </a:rPr>
              <a:t>福岡県学校部活動の在り方に関する指針</a:t>
            </a:r>
            <a:endParaRPr lang="en-US" altLang="ja-JP" sz="1400" b="1" dirty="0">
              <a:solidFill>
                <a:schemeClr val="tx1"/>
              </a:solidFill>
              <a:latin typeface="メイリオ" panose="020B0604030504040204" pitchFamily="50" charset="-128"/>
              <a:ea typeface="メイリオ" panose="020B0604030504040204" pitchFamily="50" charset="-128"/>
            </a:endParaRPr>
          </a:p>
          <a:p>
            <a:r>
              <a:rPr lang="ja-JP" altLang="en-US" sz="2800" b="1" dirty="0">
                <a:solidFill>
                  <a:schemeClr val="tx1"/>
                </a:solidFill>
                <a:latin typeface="メイリオ" panose="020B0604030504040204" pitchFamily="50" charset="-128"/>
                <a:ea typeface="メイリオ" panose="020B0604030504040204" pitchFamily="50" charset="-128"/>
              </a:rPr>
              <a:t>（改訂第</a:t>
            </a:r>
            <a:r>
              <a:rPr lang="en-US" altLang="ja-JP" sz="2800" b="1" dirty="0">
                <a:solidFill>
                  <a:schemeClr val="tx1"/>
                </a:solidFill>
                <a:latin typeface="メイリオ" panose="020B0604030504040204" pitchFamily="50" charset="-128"/>
                <a:ea typeface="メイリオ" panose="020B0604030504040204" pitchFamily="50" charset="-128"/>
              </a:rPr>
              <a:t>3</a:t>
            </a:r>
            <a:r>
              <a:rPr lang="ja-JP" altLang="en-US" sz="2800" b="1" dirty="0">
                <a:solidFill>
                  <a:schemeClr val="tx1"/>
                </a:solidFill>
                <a:latin typeface="メイリオ" panose="020B0604030504040204" pitchFamily="50" charset="-128"/>
                <a:ea typeface="メイリオ" panose="020B0604030504040204" pitchFamily="50" charset="-128"/>
              </a:rPr>
              <a:t>版）　</a:t>
            </a:r>
            <a:r>
              <a:rPr lang="ja-JP" altLang="en-US" sz="3200" b="1" dirty="0">
                <a:solidFill>
                  <a:schemeClr val="tx1"/>
                </a:solidFill>
                <a:latin typeface="メイリオ" panose="020B0604030504040204" pitchFamily="50" charset="-128"/>
                <a:ea typeface="メイリオ" panose="020B0604030504040204" pitchFamily="50" charset="-128"/>
              </a:rPr>
              <a:t>　</a:t>
            </a:r>
            <a:r>
              <a:rPr lang="ja-JP" altLang="en-US" sz="2800" b="1" dirty="0">
                <a:solidFill>
                  <a:schemeClr val="tx1"/>
                </a:solidFill>
                <a:latin typeface="メイリオ" panose="020B0604030504040204" pitchFamily="50" charset="-128"/>
                <a:ea typeface="メイリオ" panose="020B0604030504040204" pitchFamily="50" charset="-128"/>
              </a:rPr>
              <a:t>令和８年３</a:t>
            </a:r>
            <a:r>
              <a:rPr lang="zh-CN" altLang="en-US" sz="2800" b="1" dirty="0">
                <a:solidFill>
                  <a:schemeClr val="tx1"/>
                </a:solidFill>
                <a:latin typeface="メイリオ" panose="020B0604030504040204" pitchFamily="50" charset="-128"/>
                <a:ea typeface="メイリオ" panose="020B0604030504040204" pitchFamily="50" charset="-128"/>
              </a:rPr>
              <a:t>月　</a:t>
            </a:r>
            <a:r>
              <a:rPr lang="ja-JP" altLang="en-US" sz="2800" b="1" dirty="0">
                <a:solidFill>
                  <a:schemeClr val="tx1"/>
                </a:solidFill>
                <a:latin typeface="メイリオ" panose="020B0604030504040204" pitchFamily="50" charset="-128"/>
                <a:ea typeface="メイリオ" panose="020B0604030504040204" pitchFamily="50" charset="-128"/>
              </a:rPr>
              <a:t>福岡県教育委員会</a:t>
            </a:r>
            <a:r>
              <a:rPr lang="ja-JP" altLang="en-US" sz="3200" b="1" dirty="0">
                <a:solidFill>
                  <a:schemeClr val="tx1"/>
                </a:solidFill>
                <a:latin typeface="メイリオ" panose="020B0604030504040204" pitchFamily="50" charset="-128"/>
                <a:ea typeface="メイリオ" panose="020B0604030504040204" pitchFamily="50" charset="-128"/>
              </a:rPr>
              <a:t>　</a:t>
            </a:r>
          </a:p>
          <a:p>
            <a:pPr algn="ct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12" name="タイトル 1">
            <a:extLst>
              <a:ext uri="{FF2B5EF4-FFF2-40B4-BE49-F238E27FC236}">
                <a16:creationId xmlns:a16="http://schemas.microsoft.com/office/drawing/2014/main" id="{693C0372-874D-43D7-BF30-A55ED215F497}"/>
              </a:ext>
            </a:extLst>
          </p:cNvPr>
          <p:cNvSpPr txBox="1">
            <a:spLocks/>
          </p:cNvSpPr>
          <p:nvPr/>
        </p:nvSpPr>
        <p:spPr>
          <a:xfrm>
            <a:off x="159176" y="429912"/>
            <a:ext cx="8716596" cy="720080"/>
          </a:xfrm>
          <a:prstGeom prst="rect">
            <a:avLst/>
          </a:prstGeom>
        </p:spPr>
        <p:txBody>
          <a:bodyPr vert="horz" anchor="ctr">
            <a:noAutofit/>
          </a:bodyPr>
          <a:lstStyle/>
          <a:p>
            <a:pPr lvl="0">
              <a:spcBef>
                <a:spcPct val="0"/>
              </a:spcBef>
              <a:defRPr/>
            </a:pPr>
            <a:r>
              <a:rPr lang="ja-JP" altLang="en-US" sz="3200" dirty="0">
                <a:latin typeface="Meiryo UI" panose="020B0604030504040204" pitchFamily="50" charset="-128"/>
                <a:ea typeface="Meiryo UI" panose="020B0604030504040204" pitchFamily="50" charset="-128"/>
                <a:cs typeface="+mj-cs"/>
              </a:rPr>
              <a:t>〇県及び学校の取組</a:t>
            </a:r>
          </a:p>
        </p:txBody>
      </p:sp>
      <p:sp>
        <p:nvSpPr>
          <p:cNvPr id="13" name="下矢印 10">
            <a:extLst>
              <a:ext uri="{FF2B5EF4-FFF2-40B4-BE49-F238E27FC236}">
                <a16:creationId xmlns:a16="http://schemas.microsoft.com/office/drawing/2014/main" id="{13C70DC3-AA3F-44F1-884E-F41DEC7E8CBB}"/>
              </a:ext>
            </a:extLst>
          </p:cNvPr>
          <p:cNvSpPr/>
          <p:nvPr/>
        </p:nvSpPr>
        <p:spPr>
          <a:xfrm>
            <a:off x="6168619" y="4482539"/>
            <a:ext cx="1585630" cy="476964"/>
          </a:xfrm>
          <a:prstGeom prst="downArrow">
            <a:avLst>
              <a:gd name="adj1" fmla="val 50000"/>
              <a:gd name="adj2" fmla="val 5114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角丸四角形 9">
            <a:extLst>
              <a:ext uri="{FF2B5EF4-FFF2-40B4-BE49-F238E27FC236}">
                <a16:creationId xmlns:a16="http://schemas.microsoft.com/office/drawing/2014/main" id="{9D5843AA-C31B-4A3D-8EE4-4C031EE8D691}"/>
              </a:ext>
            </a:extLst>
          </p:cNvPr>
          <p:cNvSpPr/>
          <p:nvPr/>
        </p:nvSpPr>
        <p:spPr>
          <a:xfrm>
            <a:off x="2965381" y="5036980"/>
            <a:ext cx="8865548" cy="1627001"/>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3200" b="1" dirty="0">
              <a:solidFill>
                <a:schemeClr val="tx1"/>
              </a:solidFill>
              <a:latin typeface="メイリオ" panose="020B0604030504040204" pitchFamily="50" charset="-128"/>
              <a:ea typeface="メイリオ" panose="020B0604030504040204" pitchFamily="50" charset="-128"/>
            </a:endParaRPr>
          </a:p>
          <a:p>
            <a:pPr algn="ctr"/>
            <a:r>
              <a:rPr lang="en-US" altLang="ja-JP" sz="3200" b="1" dirty="0">
                <a:solidFill>
                  <a:schemeClr val="tx1"/>
                </a:solidFill>
                <a:latin typeface="Meiryo UI" panose="020B0604030504040204" pitchFamily="50" charset="-128"/>
                <a:ea typeface="Meiryo UI" panose="020B0604030504040204" pitchFamily="50" charset="-128"/>
              </a:rPr>
              <a:t> 【</a:t>
            </a:r>
            <a:r>
              <a:rPr lang="ja-JP" altLang="en-US" sz="3200" b="1" dirty="0">
                <a:solidFill>
                  <a:schemeClr val="tx1"/>
                </a:solidFill>
                <a:latin typeface="Meiryo UI" panose="020B0604030504040204" pitchFamily="50" charset="-128"/>
                <a:ea typeface="Meiryo UI" panose="020B0604030504040204" pitchFamily="50" charset="-128"/>
              </a:rPr>
              <a:t>校長</a:t>
            </a:r>
            <a:r>
              <a:rPr lang="en-US" altLang="ja-JP" sz="3200" b="1" dirty="0">
                <a:solidFill>
                  <a:schemeClr val="tx1"/>
                </a:solidFill>
                <a:latin typeface="Meiryo UI" panose="020B0604030504040204" pitchFamily="50" charset="-128"/>
                <a:ea typeface="Meiryo UI" panose="020B0604030504040204" pitchFamily="50" charset="-128"/>
              </a:rPr>
              <a:t>】</a:t>
            </a:r>
            <a:r>
              <a:rPr lang="ja-JP" altLang="en-US" sz="3200" b="1" dirty="0">
                <a:solidFill>
                  <a:schemeClr val="tx1"/>
                </a:solidFill>
                <a:latin typeface="Meiryo UI" panose="020B0604030504040204" pitchFamily="50" charset="-128"/>
                <a:ea typeface="Meiryo UI" panose="020B0604030504040204" pitchFamily="50" charset="-128"/>
              </a:rPr>
              <a:t>学校部活動に係る活動方針策定　</a:t>
            </a:r>
            <a:r>
              <a:rPr lang="en-US" altLang="ja-JP" sz="2400" b="1" dirty="0">
                <a:solidFill>
                  <a:schemeClr val="tx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毎年度</a:t>
            </a:r>
            <a:endParaRPr lang="en-US" altLang="ja-JP" sz="2400" b="1" dirty="0">
              <a:solidFill>
                <a:schemeClr val="tx1"/>
              </a:solidFill>
              <a:latin typeface="メイリオ" panose="020B0604030504040204" pitchFamily="50" charset="-128"/>
              <a:ea typeface="メイリオ" panose="020B0604030504040204" pitchFamily="50" charset="-128"/>
            </a:endParaRPr>
          </a:p>
          <a:p>
            <a:r>
              <a:rPr lang="en-US" altLang="ja-JP" sz="3200" b="1" dirty="0">
                <a:solidFill>
                  <a:schemeClr val="tx1"/>
                </a:solidFill>
                <a:latin typeface="メイリオ" panose="020B0604030504040204" pitchFamily="50" charset="-128"/>
                <a:ea typeface="メイリオ" panose="020B0604030504040204" pitchFamily="50" charset="-128"/>
              </a:rPr>
              <a:t>【</a:t>
            </a:r>
            <a:r>
              <a:rPr lang="ja-JP" altLang="en-US" sz="3200" b="1" dirty="0">
                <a:solidFill>
                  <a:schemeClr val="tx1"/>
                </a:solidFill>
                <a:latin typeface="メイリオ" panose="020B0604030504040204" pitchFamily="50" charset="-128"/>
                <a:ea typeface="メイリオ" panose="020B0604030504040204" pitchFamily="50" charset="-128"/>
              </a:rPr>
              <a:t>顧問</a:t>
            </a:r>
            <a:r>
              <a:rPr lang="en-US" altLang="ja-JP" sz="3200" b="1" dirty="0">
                <a:solidFill>
                  <a:schemeClr val="tx1"/>
                </a:solidFill>
                <a:latin typeface="メイリオ" panose="020B0604030504040204" pitchFamily="50" charset="-128"/>
                <a:ea typeface="メイリオ" panose="020B0604030504040204" pitchFamily="50" charset="-128"/>
              </a:rPr>
              <a:t>】</a:t>
            </a:r>
            <a:r>
              <a:rPr lang="ja-JP" altLang="en-US" sz="3200" b="1" dirty="0">
                <a:solidFill>
                  <a:schemeClr val="tx1"/>
                </a:solidFill>
                <a:latin typeface="メイリオ" panose="020B0604030504040204" pitchFamily="50" charset="-128"/>
                <a:ea typeface="メイリオ" panose="020B0604030504040204" pitchFamily="50" charset="-128"/>
              </a:rPr>
              <a:t>年間・毎月の活動計画作成　</a:t>
            </a:r>
          </a:p>
          <a:p>
            <a:pPr algn="ct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15" name="楕円 8">
            <a:extLst>
              <a:ext uri="{FF2B5EF4-FFF2-40B4-BE49-F238E27FC236}">
                <a16:creationId xmlns:a16="http://schemas.microsoft.com/office/drawing/2014/main" id="{732CAADB-A527-4798-A830-21134EAB74F9}"/>
              </a:ext>
            </a:extLst>
          </p:cNvPr>
          <p:cNvSpPr/>
          <p:nvPr/>
        </p:nvSpPr>
        <p:spPr>
          <a:xfrm>
            <a:off x="382808" y="1263157"/>
            <a:ext cx="2358941" cy="13424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bg1"/>
                </a:solidFill>
                <a:latin typeface="Meiryo UI" panose="020B0604030504040204" pitchFamily="50" charset="-128"/>
                <a:ea typeface="Meiryo UI" panose="020B0604030504040204" pitchFamily="50" charset="-128"/>
              </a:rPr>
              <a:t>国</a:t>
            </a:r>
          </a:p>
        </p:txBody>
      </p:sp>
      <p:sp>
        <p:nvSpPr>
          <p:cNvPr id="16" name="楕円 8">
            <a:extLst>
              <a:ext uri="{FF2B5EF4-FFF2-40B4-BE49-F238E27FC236}">
                <a16:creationId xmlns:a16="http://schemas.microsoft.com/office/drawing/2014/main" id="{732CAADB-A527-4798-A830-21134EAB74F9}"/>
              </a:ext>
            </a:extLst>
          </p:cNvPr>
          <p:cNvSpPr/>
          <p:nvPr/>
        </p:nvSpPr>
        <p:spPr>
          <a:xfrm>
            <a:off x="382807" y="3140105"/>
            <a:ext cx="2358941" cy="13424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eiryo UI" panose="020B0604030504040204" pitchFamily="50" charset="-128"/>
                <a:ea typeface="Meiryo UI" panose="020B0604030504040204" pitchFamily="50" charset="-128"/>
              </a:rPr>
              <a:t>県</a:t>
            </a:r>
          </a:p>
        </p:txBody>
      </p:sp>
      <p:sp>
        <p:nvSpPr>
          <p:cNvPr id="17" name="楕円 8">
            <a:extLst>
              <a:ext uri="{FF2B5EF4-FFF2-40B4-BE49-F238E27FC236}">
                <a16:creationId xmlns:a16="http://schemas.microsoft.com/office/drawing/2014/main" id="{732CAADB-A527-4798-A830-21134EAB74F9}"/>
              </a:ext>
            </a:extLst>
          </p:cNvPr>
          <p:cNvSpPr/>
          <p:nvPr/>
        </p:nvSpPr>
        <p:spPr>
          <a:xfrm>
            <a:off x="403756" y="4949539"/>
            <a:ext cx="2358941" cy="13424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eiryo UI" panose="020B0604030504040204" pitchFamily="50" charset="-128"/>
                <a:ea typeface="Meiryo UI" panose="020B0604030504040204" pitchFamily="50" charset="-128"/>
              </a:rPr>
              <a:t>学校</a:t>
            </a:r>
          </a:p>
        </p:txBody>
      </p:sp>
      <p:pic>
        <p:nvPicPr>
          <p:cNvPr id="2" name="録音したサウンド">
            <a:hlinkClick r:id="" action="ppaction://media"/>
            <a:extLst>
              <a:ext uri="{FF2B5EF4-FFF2-40B4-BE49-F238E27FC236}">
                <a16:creationId xmlns:a16="http://schemas.microsoft.com/office/drawing/2014/main" id="{74B10F51-97DE-015E-D545-EE0F015D4F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46250" y="6291973"/>
            <a:ext cx="487363" cy="487363"/>
          </a:xfrm>
          <a:prstGeom prst="rect">
            <a:avLst/>
          </a:prstGeom>
        </p:spPr>
      </p:pic>
    </p:spTree>
    <p:custDataLst>
      <p:tags r:id="rId1"/>
    </p:custDataLst>
    <p:extLst>
      <p:ext uri="{BB962C8B-B14F-4D97-AF65-F5344CB8AC3E}">
        <p14:creationId xmlns:p14="http://schemas.microsoft.com/office/powerpoint/2010/main" val="4255932540"/>
      </p:ext>
    </p:extLst>
  </p:cSld>
  <p:clrMapOvr>
    <a:masterClrMapping/>
  </p:clrMapOvr>
  <mc:AlternateContent xmlns:mc="http://schemas.openxmlformats.org/markup-compatibility/2006">
    <mc:Choice xmlns:p14="http://schemas.microsoft.com/office/powerpoint/2010/main" Requires="p14">
      <p:transition spd="med" p14:dur="700" advClick="0" advTm="62690">
        <p:fade/>
      </p:transition>
    </mc:Choice>
    <mc:Fallback>
      <p:transition spd="med" advClick="0" advTm="62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8998764" y="1413961"/>
            <a:ext cx="3070235" cy="4339726"/>
          </a:xfrm>
          <a:prstGeom prst="rect">
            <a:avLst/>
          </a:prstGeom>
          <a:ln>
            <a:solidFill>
              <a:schemeClr val="tx1"/>
            </a:solidFill>
          </a:ln>
        </p:spPr>
      </p:pic>
      <p:sp>
        <p:nvSpPr>
          <p:cNvPr id="8" name="角丸四角形 7"/>
          <p:cNvSpPr/>
          <p:nvPr/>
        </p:nvSpPr>
        <p:spPr>
          <a:xfrm>
            <a:off x="335561" y="1413960"/>
            <a:ext cx="8505372" cy="43397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3600" u="sng" dirty="0">
              <a:solidFill>
                <a:schemeClr val="tx1"/>
              </a:solidFill>
              <a:latin typeface="Meiryo UI" panose="020B0604030504040204" pitchFamily="50" charset="-128"/>
              <a:ea typeface="Meiryo UI" panose="020B0604030504040204" pitchFamily="50" charset="-128"/>
            </a:endParaRPr>
          </a:p>
          <a:p>
            <a:r>
              <a:rPr lang="ja-JP" altLang="en-US" sz="3600" b="1" dirty="0">
                <a:solidFill>
                  <a:schemeClr val="tx1"/>
                </a:solidFill>
                <a:latin typeface="Meiryo UI" panose="020B0604030504040204" pitchFamily="50" charset="-128"/>
                <a:ea typeface="Meiryo UI" panose="020B0604030504040204" pitchFamily="50" charset="-128"/>
              </a:rPr>
              <a:t>１　学校部活動の適切な運営のための</a:t>
            </a:r>
            <a:endParaRPr lang="en-US" altLang="ja-JP" sz="3600" b="1" dirty="0">
              <a:solidFill>
                <a:schemeClr val="tx1"/>
              </a:solidFill>
              <a:latin typeface="Meiryo UI" panose="020B0604030504040204" pitchFamily="50" charset="-128"/>
              <a:ea typeface="Meiryo UI" panose="020B0604030504040204" pitchFamily="50" charset="-128"/>
            </a:endParaRPr>
          </a:p>
          <a:p>
            <a:r>
              <a:rPr lang="ja-JP" altLang="en-US" sz="3600" b="1" dirty="0">
                <a:solidFill>
                  <a:schemeClr val="tx1"/>
                </a:solidFill>
                <a:latin typeface="Meiryo UI" panose="020B0604030504040204" pitchFamily="50" charset="-128"/>
                <a:ea typeface="Meiryo UI" panose="020B0604030504040204" pitchFamily="50" charset="-128"/>
              </a:rPr>
              <a:t>　　 体制整備</a:t>
            </a:r>
            <a:endParaRPr lang="en-US" altLang="ja-JP" sz="3600" b="1" dirty="0">
              <a:solidFill>
                <a:schemeClr val="tx1"/>
              </a:solidFill>
              <a:latin typeface="Meiryo UI" panose="020B0604030504040204" pitchFamily="50" charset="-128"/>
              <a:ea typeface="Meiryo UI" panose="020B0604030504040204" pitchFamily="50" charset="-128"/>
            </a:endParaRPr>
          </a:p>
          <a:p>
            <a:endParaRPr lang="en-US" altLang="ja-JP" sz="3600" dirty="0">
              <a:solidFill>
                <a:schemeClr val="tx1"/>
              </a:solidFill>
              <a:latin typeface="Meiryo UI" panose="020B0604030504040204" pitchFamily="50" charset="-128"/>
              <a:ea typeface="Meiryo UI" panose="020B0604030504040204" pitchFamily="50" charset="-128"/>
            </a:endParaRPr>
          </a:p>
          <a:p>
            <a:r>
              <a:rPr lang="ja-JP" altLang="en-US" sz="3600" b="1" dirty="0">
                <a:solidFill>
                  <a:schemeClr val="tx1"/>
                </a:solidFill>
                <a:latin typeface="Meiryo UI" panose="020B0604030504040204" pitchFamily="50" charset="-128"/>
                <a:ea typeface="Meiryo UI" panose="020B0604030504040204" pitchFamily="50" charset="-128"/>
              </a:rPr>
              <a:t>２　学校部活動の適切な運営のための取組</a:t>
            </a:r>
            <a:endParaRPr lang="en-US" altLang="ja-JP" sz="3600" b="1" dirty="0">
              <a:solidFill>
                <a:schemeClr val="tx1"/>
              </a:solidFill>
              <a:latin typeface="Meiryo UI" panose="020B0604030504040204" pitchFamily="50" charset="-128"/>
              <a:ea typeface="Meiryo UI" panose="020B0604030504040204" pitchFamily="50" charset="-128"/>
            </a:endParaRPr>
          </a:p>
          <a:p>
            <a:endParaRPr lang="en-US" altLang="ja-JP" dirty="0">
              <a:solidFill>
                <a:schemeClr val="tx1"/>
              </a:solidFill>
            </a:endParaRPr>
          </a:p>
        </p:txBody>
      </p:sp>
      <p:sp>
        <p:nvSpPr>
          <p:cNvPr id="5" name="タイトル 1">
            <a:extLst>
              <a:ext uri="{FF2B5EF4-FFF2-40B4-BE49-F238E27FC236}">
                <a16:creationId xmlns:a16="http://schemas.microsoft.com/office/drawing/2014/main" id="{FB45673B-1F88-4699-AA33-11735C1A2C22}"/>
              </a:ext>
            </a:extLst>
          </p:cNvPr>
          <p:cNvSpPr txBox="1">
            <a:spLocks/>
          </p:cNvSpPr>
          <p:nvPr/>
        </p:nvSpPr>
        <p:spPr>
          <a:xfrm>
            <a:off x="-27580" y="706769"/>
            <a:ext cx="11965428" cy="707191"/>
          </a:xfrm>
          <a:prstGeom prst="rect">
            <a:avLst/>
          </a:prstGeom>
        </p:spPr>
        <p:txBody>
          <a:bodyPr vert="horz" anchor="ctr">
            <a:noAutofit/>
          </a:bodyPr>
          <a:lstStyle/>
          <a:p>
            <a:pPr lvl="0">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a:t>
            </a:r>
            <a:r>
              <a:rPr kumimoji="1" lang="ja-JP" altLang="en-US"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改訂第</a:t>
            </a:r>
            <a:r>
              <a:rPr lang="en-US" altLang="ja-JP" sz="2800" b="1" dirty="0">
                <a:latin typeface="メイリオ" panose="020B0604030504040204" pitchFamily="50" charset="-128"/>
                <a:ea typeface="メイリオ" panose="020B0604030504040204" pitchFamily="50" charset="-128"/>
              </a:rPr>
              <a:t>3</a:t>
            </a:r>
            <a:r>
              <a:rPr lang="ja-JP" altLang="en-US" sz="2800" b="1" dirty="0">
                <a:latin typeface="メイリオ" panose="020B0604030504040204" pitchFamily="50" charset="-128"/>
                <a:ea typeface="メイリオ" panose="020B0604030504040204" pitchFamily="50" charset="-128"/>
              </a:rPr>
              <a:t>版）</a:t>
            </a:r>
            <a:r>
              <a:rPr lang="ja-JP" altLang="en-US" sz="3200" b="1" dirty="0">
                <a:latin typeface="メイリオ" panose="020B0604030504040204" pitchFamily="50" charset="-128"/>
                <a:ea typeface="メイリオ" panose="020B0604030504040204" pitchFamily="50" charset="-128"/>
              </a:rPr>
              <a:t>」</a:t>
            </a:r>
            <a:r>
              <a:rPr lang="ja-JP" altLang="en-US" sz="3200" b="1" dirty="0">
                <a:latin typeface="Meiryo UI" panose="020B0604030504040204" pitchFamily="50" charset="-128"/>
                <a:ea typeface="Meiryo UI" panose="020B0604030504040204" pitchFamily="50" charset="-128"/>
                <a:cs typeface="+mj-cs"/>
              </a:rPr>
              <a:t>の構成</a:t>
            </a:r>
          </a:p>
        </p:txBody>
      </p:sp>
      <p:sp>
        <p:nvSpPr>
          <p:cNvPr id="7" name="正方形/長方形 6">
            <a:extLst>
              <a:ext uri="{FF2B5EF4-FFF2-40B4-BE49-F238E27FC236}">
                <a16:creationId xmlns:a16="http://schemas.microsoft.com/office/drawing/2014/main" id="{35064B74-36D1-4808-A131-E8CEA04C26DD}"/>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2" name="角丸四角形 8">
            <a:extLst>
              <a:ext uri="{FF2B5EF4-FFF2-40B4-BE49-F238E27FC236}">
                <a16:creationId xmlns:a16="http://schemas.microsoft.com/office/drawing/2014/main" id="{F7235955-B297-4EC1-B127-CDCFBD6F2AEF}"/>
              </a:ext>
            </a:extLst>
          </p:cNvPr>
          <p:cNvSpPr/>
          <p:nvPr/>
        </p:nvSpPr>
        <p:spPr>
          <a:xfrm>
            <a:off x="9055914" y="5058380"/>
            <a:ext cx="2982305" cy="868034"/>
          </a:xfrm>
          <a:prstGeom prst="roundRect">
            <a:avLst/>
          </a:prstGeom>
          <a:solidFill>
            <a:schemeClr val="bg1"/>
          </a:solid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福岡県ＨＰから　　　　　ダウンロード可</a:t>
            </a:r>
            <a:endParaRPr lang="en-US" altLang="ja-JP" sz="28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9" name="四角形: 角を丸くする 10">
            <a:extLst>
              <a:ext uri="{FF2B5EF4-FFF2-40B4-BE49-F238E27FC236}">
                <a16:creationId xmlns:a16="http://schemas.microsoft.com/office/drawing/2014/main" id="{F9477478-4089-4EFC-B145-5E4214458935}"/>
              </a:ext>
            </a:extLst>
          </p:cNvPr>
          <p:cNvSpPr/>
          <p:nvPr/>
        </p:nvSpPr>
        <p:spPr>
          <a:xfrm>
            <a:off x="349208" y="6031804"/>
            <a:ext cx="11424203" cy="70169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Meiryo UI" panose="020B0604030504040204" pitchFamily="50" charset="-128"/>
                <a:ea typeface="Meiryo UI" panose="020B0604030504040204" pitchFamily="50" charset="-128"/>
              </a:rPr>
              <a:t>では、指針を参照しながら見ていきましょう</a:t>
            </a:r>
          </a:p>
        </p:txBody>
      </p:sp>
      <p:pic>
        <p:nvPicPr>
          <p:cNvPr id="3" name="録音したサウンド">
            <a:hlinkClick r:id="" action="ppaction://media"/>
            <a:extLst>
              <a:ext uri="{FF2B5EF4-FFF2-40B4-BE49-F238E27FC236}">
                <a16:creationId xmlns:a16="http://schemas.microsoft.com/office/drawing/2014/main" id="{E07A7C61-3AD0-3EF5-78F2-77F231C08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1636" y="6219240"/>
            <a:ext cx="487363" cy="487363"/>
          </a:xfrm>
          <a:prstGeom prst="rect">
            <a:avLst/>
          </a:prstGeom>
        </p:spPr>
      </p:pic>
    </p:spTree>
    <p:extLst>
      <p:ext uri="{BB962C8B-B14F-4D97-AF65-F5344CB8AC3E}">
        <p14:creationId xmlns:p14="http://schemas.microsoft.com/office/powerpoint/2010/main" val="3897345553"/>
      </p:ext>
    </p:extLst>
  </p:cSld>
  <p:clrMapOvr>
    <a:masterClrMapping/>
  </p:clrMapOvr>
  <mc:AlternateContent xmlns:mc="http://schemas.openxmlformats.org/markup-compatibility/2006">
    <mc:Choice xmlns:p14="http://schemas.microsoft.com/office/powerpoint/2010/main" Requires="p14">
      <p:transition spd="med" p14:dur="700" advClick="0" advTm="22780">
        <p:fade/>
      </p:transition>
    </mc:Choice>
    <mc:Fallback>
      <p:transition spd="med" advClick="0" advTm="22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7BAAE4DB-1076-4A46-8ED7-1A794B6848BB}"/>
              </a:ext>
            </a:extLst>
          </p:cNvPr>
          <p:cNvSpPr/>
          <p:nvPr/>
        </p:nvSpPr>
        <p:spPr>
          <a:xfrm>
            <a:off x="324367" y="1413960"/>
            <a:ext cx="11446329" cy="4930569"/>
          </a:xfrm>
          <a:prstGeom prst="roundRect">
            <a:avLst>
              <a:gd name="adj" fmla="val 7252"/>
            </a:avLst>
          </a:prstGeom>
          <a:no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t"/>
          <a:lstStyle/>
          <a:p>
            <a:r>
              <a:rPr lang="ja-JP" altLang="en-US" sz="4400" b="1" dirty="0">
                <a:solidFill>
                  <a:schemeClr val="tx1"/>
                </a:solidFill>
                <a:latin typeface="Meiryo UI" panose="020B0604030504040204" pitchFamily="50" charset="-128"/>
                <a:ea typeface="Meiryo UI" panose="020B0604030504040204" pitchFamily="50" charset="-128"/>
              </a:rPr>
              <a:t>１　学校部活動の適切な運営のための</a:t>
            </a:r>
            <a:endParaRPr lang="en-US" altLang="ja-JP" sz="4400" b="1" dirty="0">
              <a:solidFill>
                <a:schemeClr val="tx1"/>
              </a:solidFill>
              <a:latin typeface="Meiryo UI" panose="020B0604030504040204" pitchFamily="50" charset="-128"/>
              <a:ea typeface="Meiryo UI" panose="020B0604030504040204" pitchFamily="50" charset="-128"/>
            </a:endParaRPr>
          </a:p>
          <a:p>
            <a:r>
              <a:rPr lang="ja-JP" altLang="en-US" sz="4400" b="1" dirty="0">
                <a:solidFill>
                  <a:schemeClr val="tx1"/>
                </a:solidFill>
                <a:latin typeface="Meiryo UI" panose="020B0604030504040204" pitchFamily="50" charset="-128"/>
                <a:ea typeface="Meiryo UI" panose="020B0604030504040204" pitchFamily="50" charset="-128"/>
              </a:rPr>
              <a:t>　　 体制整備</a:t>
            </a:r>
            <a:endParaRPr lang="en-US" altLang="ja-JP" sz="4400" b="1" dirty="0">
              <a:solidFill>
                <a:schemeClr val="tx1"/>
              </a:solidFill>
              <a:latin typeface="Meiryo UI" panose="020B0604030504040204" pitchFamily="50" charset="-128"/>
              <a:ea typeface="Meiryo UI" panose="020B0604030504040204" pitchFamily="50" charset="-128"/>
            </a:endParaRPr>
          </a:p>
          <a:p>
            <a:endParaRPr lang="en-US" altLang="ja-JP" sz="4400" b="1" dirty="0">
              <a:solidFill>
                <a:schemeClr val="tx1"/>
              </a:solidFill>
              <a:latin typeface="Meiryo UI" panose="020B0604030504040204" pitchFamily="50" charset="-128"/>
              <a:ea typeface="Meiryo UI" panose="020B0604030504040204" pitchFamily="50" charset="-128"/>
            </a:endParaRPr>
          </a:p>
          <a:p>
            <a:r>
              <a:rPr lang="ja-JP" altLang="en-US" sz="4400" dirty="0">
                <a:solidFill>
                  <a:schemeClr val="tx1"/>
                </a:solidFill>
                <a:latin typeface="Meiryo UI" panose="020B0604030504040204" pitchFamily="50" charset="-128"/>
                <a:ea typeface="Meiryo UI" panose="020B0604030504040204" pitchFamily="50" charset="-128"/>
              </a:rPr>
              <a:t>（１）学校部活動の方針の策定等</a:t>
            </a:r>
            <a:endParaRPr lang="en-US" altLang="ja-JP" sz="4400" dirty="0">
              <a:solidFill>
                <a:schemeClr val="tx1"/>
              </a:solidFill>
              <a:latin typeface="Meiryo UI" panose="020B0604030504040204" pitchFamily="50" charset="-128"/>
              <a:ea typeface="Meiryo UI" panose="020B0604030504040204" pitchFamily="50" charset="-128"/>
            </a:endParaRPr>
          </a:p>
          <a:p>
            <a:endParaRPr lang="en-US" altLang="ja-JP" sz="4400" dirty="0">
              <a:solidFill>
                <a:schemeClr val="tx1"/>
              </a:solidFill>
              <a:latin typeface="Meiryo UI" panose="020B0604030504040204" pitchFamily="50" charset="-128"/>
              <a:ea typeface="Meiryo UI" panose="020B0604030504040204" pitchFamily="50" charset="-128"/>
            </a:endParaRPr>
          </a:p>
          <a:p>
            <a:r>
              <a:rPr lang="ja-JP" altLang="en-US" sz="4400" dirty="0">
                <a:solidFill>
                  <a:schemeClr val="tx1"/>
                </a:solidFill>
                <a:latin typeface="Meiryo UI" panose="020B0604030504040204" pitchFamily="50" charset="-128"/>
                <a:ea typeface="Meiryo UI" panose="020B0604030504040204" pitchFamily="50" charset="-128"/>
              </a:rPr>
              <a:t>（２）指導・運営に係る体制の構築</a:t>
            </a:r>
            <a:endParaRPr lang="en-US" altLang="ja-JP" sz="4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35064B74-36D1-4808-A131-E8CEA04C26DD}"/>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9" name="タイトル 1">
            <a:extLst>
              <a:ext uri="{FF2B5EF4-FFF2-40B4-BE49-F238E27FC236}">
                <a16:creationId xmlns:a16="http://schemas.microsoft.com/office/drawing/2014/main" id="{FB45673B-1F88-4699-AA33-11735C1A2C22}"/>
              </a:ext>
            </a:extLst>
          </p:cNvPr>
          <p:cNvSpPr txBox="1">
            <a:spLocks/>
          </p:cNvSpPr>
          <p:nvPr/>
        </p:nvSpPr>
        <p:spPr>
          <a:xfrm>
            <a:off x="-27580" y="706769"/>
            <a:ext cx="11133730" cy="707191"/>
          </a:xfrm>
          <a:prstGeom prst="rect">
            <a:avLst/>
          </a:prstGeom>
        </p:spPr>
        <p:txBody>
          <a:bodyPr vert="horz" anchor="ctr">
            <a:noAutofit/>
          </a:bodyPr>
          <a:lstStyle/>
          <a:p>
            <a:pPr lvl="0">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a:t>
            </a:r>
            <a:endParaRPr lang="ja-JP" altLang="en-US" sz="3200" b="1" dirty="0">
              <a:latin typeface="Meiryo UI" panose="020B0604030504040204" pitchFamily="50" charset="-128"/>
              <a:ea typeface="Meiryo UI" panose="020B0604030504040204" pitchFamily="50" charset="-128"/>
              <a:cs typeface="+mj-cs"/>
            </a:endParaRPr>
          </a:p>
        </p:txBody>
      </p:sp>
      <p:pic>
        <p:nvPicPr>
          <p:cNvPr id="2" name="録音したサウンド">
            <a:hlinkClick r:id="" action="ppaction://media"/>
            <a:extLst>
              <a:ext uri="{FF2B5EF4-FFF2-40B4-BE49-F238E27FC236}">
                <a16:creationId xmlns:a16="http://schemas.microsoft.com/office/drawing/2014/main" id="{F59DCB94-4713-3C57-7A23-786C07521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7014" y="6100847"/>
            <a:ext cx="487363" cy="487363"/>
          </a:xfrm>
          <a:prstGeom prst="rect">
            <a:avLst/>
          </a:prstGeom>
        </p:spPr>
      </p:pic>
    </p:spTree>
    <p:extLst>
      <p:ext uri="{BB962C8B-B14F-4D97-AF65-F5344CB8AC3E}">
        <p14:creationId xmlns:p14="http://schemas.microsoft.com/office/powerpoint/2010/main" val="717000673"/>
      </p:ext>
    </p:extLst>
  </p:cSld>
  <p:clrMapOvr>
    <a:masterClrMapping/>
  </p:clrMapOvr>
  <mc:AlternateContent xmlns:mc="http://schemas.openxmlformats.org/markup-compatibility/2006">
    <mc:Choice xmlns:p14="http://schemas.microsoft.com/office/powerpoint/2010/main" Requires="p14">
      <p:transition spd="med" p14:dur="700" advClick="0" advTm="14360">
        <p:fade/>
      </p:transition>
    </mc:Choice>
    <mc:Fallback>
      <p:transition spd="med" advClick="0" advTm="14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537">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3" name="四角形: 角を丸くする 12">
            <a:extLst>
              <a:ext uri="{FF2B5EF4-FFF2-40B4-BE49-F238E27FC236}">
                <a16:creationId xmlns:a16="http://schemas.microsoft.com/office/drawing/2014/main" id="{1A153956-5B4B-4535-BF81-9BF9DB23CF7E}"/>
              </a:ext>
            </a:extLst>
          </p:cNvPr>
          <p:cNvSpPr/>
          <p:nvPr/>
        </p:nvSpPr>
        <p:spPr>
          <a:xfrm>
            <a:off x="383898" y="4189080"/>
            <a:ext cx="11424203" cy="227995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dirty="0">
              <a:latin typeface="Meiryo UI" panose="020B0604030504040204" pitchFamily="50" charset="-128"/>
              <a:ea typeface="Meiryo UI" panose="020B0604030504040204" pitchFamily="50" charset="-128"/>
            </a:endParaRPr>
          </a:p>
          <a:p>
            <a:pPr algn="ctr"/>
            <a:r>
              <a:rPr kumimoji="1" lang="ja-JP" altLang="en-US" sz="4000" b="1" dirty="0">
                <a:latin typeface="Meiryo UI" panose="020B0604030504040204" pitchFamily="50" charset="-128"/>
                <a:ea typeface="Meiryo UI" panose="020B0604030504040204" pitchFamily="50" charset="-128"/>
              </a:rPr>
              <a:t>各学校の方針を確認しておきましょう！</a:t>
            </a:r>
            <a:endParaRPr kumimoji="1" lang="en-US" altLang="ja-JP" sz="4000" b="1" dirty="0">
              <a:latin typeface="Meiryo UI" panose="020B0604030504040204" pitchFamily="50" charset="-128"/>
              <a:ea typeface="Meiryo UI" panose="020B0604030504040204" pitchFamily="50" charset="-128"/>
            </a:endParaRPr>
          </a:p>
          <a:p>
            <a:pPr algn="ctr"/>
            <a:r>
              <a:rPr lang="ja-JP" altLang="en-US" sz="4000" b="1" dirty="0">
                <a:solidFill>
                  <a:schemeClr val="bg1"/>
                </a:solidFill>
                <a:latin typeface="Meiryo UI" panose="020B0604030504040204" pitchFamily="50" charset="-128"/>
                <a:ea typeface="Meiryo UI" panose="020B0604030504040204" pitchFamily="50" charset="-128"/>
              </a:rPr>
              <a:t>顧問と連携して見通しをもった</a:t>
            </a:r>
            <a:r>
              <a:rPr lang="en-US" altLang="ja-JP" sz="4000" b="1" dirty="0">
                <a:solidFill>
                  <a:schemeClr val="bg1"/>
                </a:solidFill>
                <a:latin typeface="Meiryo UI" panose="020B0604030504040204" pitchFamily="50" charset="-128"/>
                <a:ea typeface="Meiryo UI" panose="020B0604030504040204" pitchFamily="50" charset="-128"/>
              </a:rPr>
              <a:t>1</a:t>
            </a:r>
            <a:r>
              <a:rPr lang="ja-JP" altLang="en-US" sz="4000" b="1" dirty="0">
                <a:solidFill>
                  <a:schemeClr val="bg1"/>
                </a:solidFill>
                <a:latin typeface="Meiryo UI" panose="020B0604030504040204" pitchFamily="50" charset="-128"/>
                <a:ea typeface="Meiryo UI" panose="020B0604030504040204" pitchFamily="50" charset="-128"/>
              </a:rPr>
              <a:t>年間の活動計画を！</a:t>
            </a:r>
            <a:endParaRPr lang="en-US" altLang="ja-JP" sz="4000" b="1" dirty="0">
              <a:solidFill>
                <a:schemeClr val="bg1"/>
              </a:solidFill>
              <a:latin typeface="Meiryo UI" panose="020B0604030504040204" pitchFamily="50" charset="-128"/>
              <a:ea typeface="Meiryo UI" panose="020B0604030504040204" pitchFamily="50" charset="-128"/>
            </a:endParaRPr>
          </a:p>
          <a:p>
            <a:pPr algn="ctr"/>
            <a:r>
              <a:rPr kumimoji="1" lang="ja-JP" altLang="en-US" sz="4000" b="1" dirty="0">
                <a:latin typeface="Meiryo UI" panose="020B0604030504040204" pitchFamily="50" charset="-128"/>
                <a:ea typeface="Meiryo UI" panose="020B0604030504040204" pitchFamily="50" charset="-128"/>
              </a:rPr>
              <a:t>部活動で目指す生徒像を共有しましょう</a:t>
            </a:r>
          </a:p>
          <a:p>
            <a:pPr algn="ctr"/>
            <a:endParaRPr kumimoji="1" lang="ja-JP" altLang="en-US" sz="4000" b="1" dirty="0">
              <a:latin typeface="Meiryo UI" panose="020B0604030504040204" pitchFamily="50" charset="-128"/>
              <a:ea typeface="Meiryo UI" panose="020B0604030504040204" pitchFamily="50" charset="-128"/>
            </a:endParaRPr>
          </a:p>
        </p:txBody>
      </p:sp>
      <p:sp>
        <p:nvSpPr>
          <p:cNvPr id="14" name="タイトル 1">
            <a:extLst>
              <a:ext uri="{FF2B5EF4-FFF2-40B4-BE49-F238E27FC236}">
                <a16:creationId xmlns:a16="http://schemas.microsoft.com/office/drawing/2014/main" id="{B3D56934-5BCF-4B80-B91C-EA307D2C2EB2}"/>
              </a:ext>
            </a:extLst>
          </p:cNvPr>
          <p:cNvSpPr txBox="1">
            <a:spLocks/>
          </p:cNvSpPr>
          <p:nvPr/>
        </p:nvSpPr>
        <p:spPr>
          <a:xfrm>
            <a:off x="159176" y="429912"/>
            <a:ext cx="8716596" cy="720080"/>
          </a:xfrm>
          <a:prstGeom prst="rect">
            <a:avLst/>
          </a:prstGeom>
        </p:spPr>
        <p:txBody>
          <a:bodyPr vert="horz" anchor="ctr">
            <a:noAutofit/>
          </a:bodyPr>
          <a:lstStyle/>
          <a:p>
            <a:r>
              <a:rPr lang="ja-JP" altLang="en-US" sz="3200" dirty="0">
                <a:latin typeface="Meiryo UI" panose="020B0604030504040204" pitchFamily="50" charset="-128"/>
                <a:ea typeface="Meiryo UI" panose="020B0604030504040204" pitchFamily="50" charset="-128"/>
              </a:rPr>
              <a:t>（１）学校部活動の方針の策定等</a:t>
            </a:r>
            <a:endParaRPr lang="en-US" altLang="ja-JP" sz="3200" dirty="0">
              <a:latin typeface="Meiryo UI" panose="020B0604030504040204" pitchFamily="50" charset="-128"/>
              <a:ea typeface="Meiryo UI" panose="020B0604030504040204" pitchFamily="50" charset="-128"/>
            </a:endParaRPr>
          </a:p>
        </p:txBody>
      </p:sp>
      <p:sp>
        <p:nvSpPr>
          <p:cNvPr id="16" name="角丸四角形 9">
            <a:extLst>
              <a:ext uri="{FF2B5EF4-FFF2-40B4-BE49-F238E27FC236}">
                <a16:creationId xmlns:a16="http://schemas.microsoft.com/office/drawing/2014/main" id="{9D5843AA-C31B-4A3D-8EE4-4C031EE8D691}"/>
              </a:ext>
            </a:extLst>
          </p:cNvPr>
          <p:cNvSpPr/>
          <p:nvPr/>
        </p:nvSpPr>
        <p:spPr>
          <a:xfrm>
            <a:off x="2906836" y="1298684"/>
            <a:ext cx="8865548" cy="938080"/>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latin typeface="Meiryo UI" panose="020B0604030504040204" pitchFamily="50" charset="-128"/>
                <a:ea typeface="Meiryo UI" panose="020B0604030504040204" pitchFamily="50" charset="-128"/>
              </a:rPr>
              <a:t>学校部活動に係る活動方針策定　</a:t>
            </a:r>
            <a:r>
              <a:rPr lang="en-US" altLang="ja-JP" sz="2400" b="1" dirty="0">
                <a:solidFill>
                  <a:schemeClr val="tx1"/>
                </a:solidFill>
                <a:latin typeface="メイリオ" panose="020B0604030504040204" pitchFamily="50" charset="-128"/>
                <a:ea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rPr>
              <a:t>毎年度</a:t>
            </a:r>
            <a:r>
              <a:rPr lang="ja-JP" altLang="en-US" sz="4000" b="1" dirty="0">
                <a:solidFill>
                  <a:schemeClr val="tx1"/>
                </a:solidFill>
                <a:latin typeface="メイリオ" panose="020B0604030504040204" pitchFamily="50" charset="-128"/>
                <a:ea typeface="メイリオ" panose="020B0604030504040204" pitchFamily="50" charset="-128"/>
              </a:rPr>
              <a:t>　</a:t>
            </a:r>
          </a:p>
        </p:txBody>
      </p:sp>
      <p:sp>
        <p:nvSpPr>
          <p:cNvPr id="18" name="楕円 8">
            <a:extLst>
              <a:ext uri="{FF2B5EF4-FFF2-40B4-BE49-F238E27FC236}">
                <a16:creationId xmlns:a16="http://schemas.microsoft.com/office/drawing/2014/main" id="{732CAADB-A527-4798-A830-21134EAB74F9}"/>
              </a:ext>
            </a:extLst>
          </p:cNvPr>
          <p:cNvSpPr/>
          <p:nvPr/>
        </p:nvSpPr>
        <p:spPr>
          <a:xfrm>
            <a:off x="345211" y="1211242"/>
            <a:ext cx="2358941" cy="10034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eiryo UI" panose="020B0604030504040204" pitchFamily="50" charset="-128"/>
                <a:ea typeface="Meiryo UI" panose="020B0604030504040204" pitchFamily="50" charset="-128"/>
              </a:rPr>
              <a:t>校長</a:t>
            </a:r>
          </a:p>
        </p:txBody>
      </p:sp>
      <p:sp>
        <p:nvSpPr>
          <p:cNvPr id="19" name="角丸四角形 9">
            <a:extLst>
              <a:ext uri="{FF2B5EF4-FFF2-40B4-BE49-F238E27FC236}">
                <a16:creationId xmlns:a16="http://schemas.microsoft.com/office/drawing/2014/main" id="{9D5843AA-C31B-4A3D-8EE4-4C031EE8D691}"/>
              </a:ext>
            </a:extLst>
          </p:cNvPr>
          <p:cNvSpPr/>
          <p:nvPr/>
        </p:nvSpPr>
        <p:spPr>
          <a:xfrm>
            <a:off x="2906836" y="2553548"/>
            <a:ext cx="8865548" cy="1333508"/>
          </a:xfrm>
          <a:prstGeom prst="round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chemeClr val="tx1"/>
                </a:solidFill>
                <a:latin typeface="メイリオ" panose="020B0604030504040204" pitchFamily="50" charset="-128"/>
                <a:ea typeface="メイリオ" panose="020B0604030504040204" pitchFamily="50" charset="-128"/>
              </a:rPr>
              <a:t>年間・毎月の活動計画及び活動実績作成</a:t>
            </a:r>
            <a:endParaRPr lang="en-US" altLang="ja-JP" sz="3600" b="1" dirty="0">
              <a:solidFill>
                <a:schemeClr val="tx1"/>
              </a:solidFill>
              <a:latin typeface="メイリオ" panose="020B0604030504040204" pitchFamily="50" charset="-128"/>
              <a:ea typeface="メイリオ" panose="020B0604030504040204" pitchFamily="50" charset="-128"/>
            </a:endParaRPr>
          </a:p>
          <a:p>
            <a:r>
              <a:rPr lang="ja-JP" altLang="en-US" sz="3200" dirty="0">
                <a:solidFill>
                  <a:schemeClr val="tx1"/>
                </a:solidFill>
                <a:latin typeface="メイリオ" panose="020B0604030504040204" pitchFamily="50" charset="-128"/>
                <a:ea typeface="メイリオ" panose="020B0604030504040204" pitchFamily="50" charset="-128"/>
              </a:rPr>
              <a:t>（活動日・場所、休養日、大会参加日程等）</a:t>
            </a:r>
          </a:p>
        </p:txBody>
      </p:sp>
      <p:sp>
        <p:nvSpPr>
          <p:cNvPr id="20" name="楕円 8">
            <a:extLst>
              <a:ext uri="{FF2B5EF4-FFF2-40B4-BE49-F238E27FC236}">
                <a16:creationId xmlns:a16="http://schemas.microsoft.com/office/drawing/2014/main" id="{732CAADB-A527-4798-A830-21134EAB74F9}"/>
              </a:ext>
            </a:extLst>
          </p:cNvPr>
          <p:cNvSpPr/>
          <p:nvPr/>
        </p:nvSpPr>
        <p:spPr>
          <a:xfrm>
            <a:off x="345210" y="2714049"/>
            <a:ext cx="2358941" cy="101250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eiryo UI" panose="020B0604030504040204" pitchFamily="50" charset="-128"/>
                <a:ea typeface="Meiryo UI" panose="020B0604030504040204" pitchFamily="50" charset="-128"/>
              </a:rPr>
              <a:t>顧問</a:t>
            </a:r>
          </a:p>
        </p:txBody>
      </p:sp>
      <p:pic>
        <p:nvPicPr>
          <p:cNvPr id="2" name="録音したサウンド">
            <a:hlinkClick r:id="" action="ppaction://media"/>
            <a:extLst>
              <a:ext uri="{FF2B5EF4-FFF2-40B4-BE49-F238E27FC236}">
                <a16:creationId xmlns:a16="http://schemas.microsoft.com/office/drawing/2014/main" id="{80421602-FCA3-FB16-9BCC-E7FC248AA8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28702" y="6283700"/>
            <a:ext cx="487363" cy="487363"/>
          </a:xfrm>
          <a:prstGeom prst="rect">
            <a:avLst/>
          </a:prstGeom>
        </p:spPr>
      </p:pic>
    </p:spTree>
    <p:custDataLst>
      <p:tags r:id="rId1"/>
    </p:custDataLst>
    <p:extLst>
      <p:ext uri="{BB962C8B-B14F-4D97-AF65-F5344CB8AC3E}">
        <p14:creationId xmlns:p14="http://schemas.microsoft.com/office/powerpoint/2010/main" val="1875190948"/>
      </p:ext>
    </p:extLst>
  </p:cSld>
  <p:clrMapOvr>
    <a:masterClrMapping/>
  </p:clrMapOvr>
  <mc:AlternateContent xmlns:mc="http://schemas.openxmlformats.org/markup-compatibility/2006">
    <mc:Choice xmlns:p14="http://schemas.microsoft.com/office/powerpoint/2010/main" Requires="p14">
      <p:transition spd="med" p14:dur="700" advClick="0" advTm="30350">
        <p:fade/>
      </p:transition>
    </mc:Choice>
    <mc:Fallback>
      <p:transition spd="med" advClick="0" advTm="30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87B54D05-0A8C-4F00-927E-46C930AA30A3}"/>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3" name="Rectangle 2">
            <a:extLst>
              <a:ext uri="{FF2B5EF4-FFF2-40B4-BE49-F238E27FC236}">
                <a16:creationId xmlns:a16="http://schemas.microsoft.com/office/drawing/2014/main" id="{2C830B79-B0F9-40E7-9DF4-D7BD08CF37C2}"/>
              </a:ext>
            </a:extLst>
          </p:cNvPr>
          <p:cNvSpPr txBox="1">
            <a:spLocks noChangeArrowheads="1"/>
          </p:cNvSpPr>
          <p:nvPr/>
        </p:nvSpPr>
        <p:spPr>
          <a:xfrm>
            <a:off x="195619" y="668739"/>
            <a:ext cx="11267440" cy="1131925"/>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dirty="0">
                <a:latin typeface="メイリオ" panose="020B0604030504040204" pitchFamily="50" charset="-128"/>
                <a:ea typeface="メイリオ" panose="020B0604030504040204" pitchFamily="50" charset="-128"/>
              </a:rPr>
              <a:t>（２）指導・運営に係る体制の構築</a:t>
            </a:r>
            <a:endParaRPr lang="en-US" altLang="ja-JP" sz="2800" dirty="0">
              <a:latin typeface="メイリオ" panose="020B0604030504040204" pitchFamily="50" charset="-128"/>
              <a:ea typeface="メイリオ" panose="020B0604030504040204" pitchFamily="50" charset="-128"/>
            </a:endParaRPr>
          </a:p>
          <a:p>
            <a:pPr eaLnBrk="1" fontAlgn="auto" hangingPunct="1">
              <a:spcAft>
                <a:spcPts val="0"/>
              </a:spcAft>
              <a:buNone/>
              <a:defRPr/>
            </a:pPr>
            <a:r>
              <a:rPr lang="ja-JP" altLang="en-US" sz="2800" dirty="0">
                <a:latin typeface="メイリオ" panose="020B0604030504040204" pitchFamily="50" charset="-128"/>
                <a:ea typeface="メイリオ" panose="020B0604030504040204" pitchFamily="50" charset="-128"/>
              </a:rPr>
              <a:t>　　イ　部活動指導員や外部指導者の積極的な活用 </a:t>
            </a:r>
            <a:endParaRPr lang="ja-JP" altLang="en-US" sz="2800" b="1" i="0" dirty="0">
              <a:solidFill>
                <a:srgbClr val="002060"/>
              </a:solidFill>
              <a:latin typeface="メイリオ" panose="020B0604030504040204" pitchFamily="50" charset="-128"/>
              <a:ea typeface="メイリオ" panose="020B0604030504040204" pitchFamily="50" charset="-128"/>
              <a:cs typeface="メイリオ" pitchFamily="50" charset="-128"/>
            </a:endParaRPr>
          </a:p>
        </p:txBody>
      </p:sp>
      <p:sp>
        <p:nvSpPr>
          <p:cNvPr id="5" name="タイトル 1">
            <a:extLst>
              <a:ext uri="{FF2B5EF4-FFF2-40B4-BE49-F238E27FC236}">
                <a16:creationId xmlns:a16="http://schemas.microsoft.com/office/drawing/2014/main" id="{F9202F0D-A87A-4EA9-BE17-CBBDD7B298F6}"/>
              </a:ext>
            </a:extLst>
          </p:cNvPr>
          <p:cNvSpPr txBox="1">
            <a:spLocks/>
          </p:cNvSpPr>
          <p:nvPr/>
        </p:nvSpPr>
        <p:spPr>
          <a:xfrm>
            <a:off x="390667" y="1800664"/>
            <a:ext cx="11382233" cy="4841436"/>
          </a:xfrm>
          <a:prstGeom prst="roundRect">
            <a:avLst>
              <a:gd name="adj" fmla="val 8241"/>
            </a:avLst>
          </a:prstGeom>
          <a:solidFill>
            <a:schemeClr val="bg1"/>
          </a:solidFill>
          <a:ln w="76200">
            <a:solidFill>
              <a:srgbClr val="FF66FF"/>
            </a:solidFill>
          </a:ln>
        </p:spPr>
        <p:style>
          <a:lnRef idx="1">
            <a:schemeClr val="accent1"/>
          </a:lnRef>
          <a:fillRef idx="2">
            <a:schemeClr val="accent1"/>
          </a:fillRef>
          <a:effectRef idx="1">
            <a:schemeClr val="accent1"/>
          </a:effectRef>
          <a:fontRef idx="minor">
            <a:schemeClr val="dk1"/>
          </a:fontRef>
        </p:style>
        <p:txBody>
          <a:bodyPr>
            <a:noAutofit/>
          </a:bodyPr>
          <a:lstStyle>
            <a:lvl1pPr algn="l" rtl="0" eaLnBrk="1" latinLnBrk="0" hangingPunct="1">
              <a:spcBef>
                <a:spcPct val="0"/>
              </a:spcBef>
              <a:buNone/>
              <a:defRPr kumimoji="1" sz="4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3200" dirty="0">
                <a:latin typeface="メイリオ" panose="020B0604030504040204" pitchFamily="50" charset="-128"/>
                <a:ea typeface="メイリオ" panose="020B0604030504040204" pitchFamily="50" charset="-128"/>
              </a:rPr>
              <a:t>　なお、部活動指導員や外部指導者の任用に当たっては、学校教育について理解し、適切な指導を行うために、</a:t>
            </a:r>
            <a:r>
              <a:rPr lang="ja-JP" altLang="en-US" sz="3200" b="1" dirty="0">
                <a:solidFill>
                  <a:srgbClr val="FF0000"/>
                </a:solidFill>
                <a:latin typeface="メイリオ" panose="020B0604030504040204" pitchFamily="50" charset="-128"/>
                <a:ea typeface="メイリオ" panose="020B0604030504040204" pitchFamily="50" charset="-128"/>
              </a:rPr>
              <a:t>学校部活動の位置付け、教育的意義、生徒の発達の段階に応じた科学的な指導、安全の確保や事故発生後の対応を適切に行うこと、生徒の人格を傷つける言動や、体罰及びハラスメント等は、いかなる場合も許されないこと、服務（校長の監督を受けることや生徒、保護者等の信頼を損ねるような行為の禁止等）を遵守することなどに関し、</a:t>
            </a:r>
            <a:r>
              <a:rPr lang="ja-JP" altLang="en-US" sz="3200" dirty="0">
                <a:latin typeface="メイリオ" panose="020B0604030504040204" pitchFamily="50" charset="-128"/>
                <a:ea typeface="メイリオ" panose="020B0604030504040204" pitchFamily="50" charset="-128"/>
              </a:rPr>
              <a:t>校長は任用前及び任用後の定期において研修を行うこと。</a:t>
            </a:r>
          </a:p>
        </p:txBody>
      </p:sp>
      <p:pic>
        <p:nvPicPr>
          <p:cNvPr id="2" name="録音したサウンド">
            <a:hlinkClick r:id="" action="ppaction://media"/>
            <a:extLst>
              <a:ext uri="{FF2B5EF4-FFF2-40B4-BE49-F238E27FC236}">
                <a16:creationId xmlns:a16="http://schemas.microsoft.com/office/drawing/2014/main" id="{36E2C78D-5557-765B-D3C6-DFCFC29855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1961" y="6154737"/>
            <a:ext cx="487363" cy="487363"/>
          </a:xfrm>
          <a:prstGeom prst="rect">
            <a:avLst/>
          </a:prstGeom>
        </p:spPr>
      </p:pic>
    </p:spTree>
    <p:extLst>
      <p:ext uri="{BB962C8B-B14F-4D97-AF65-F5344CB8AC3E}">
        <p14:creationId xmlns:p14="http://schemas.microsoft.com/office/powerpoint/2010/main" val="3709501665"/>
      </p:ext>
    </p:extLst>
  </p:cSld>
  <p:clrMapOvr>
    <a:masterClrMapping/>
  </p:clrMapOvr>
  <mc:AlternateContent xmlns:mc="http://schemas.openxmlformats.org/markup-compatibility/2006">
    <mc:Choice xmlns:p14="http://schemas.microsoft.com/office/powerpoint/2010/main" Requires="p14">
      <p:transition spd="med" p14:dur="700" advClick="0" advTm="44320">
        <p:fade/>
      </p:transition>
    </mc:Choice>
    <mc:Fallback>
      <p:transition spd="med" advClick="0" advTm="44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854">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39754D78-37B3-44D8-AAA5-7813FF8384DC}"/>
              </a:ext>
            </a:extLst>
          </p:cNvPr>
          <p:cNvSpPr/>
          <p:nvPr/>
        </p:nvSpPr>
        <p:spPr>
          <a:xfrm>
            <a:off x="308204" y="2894724"/>
            <a:ext cx="11715033" cy="3710583"/>
          </a:xfrm>
          <a:prstGeom prst="roundRect">
            <a:avLst>
              <a:gd name="adj" fmla="val 8783"/>
            </a:avLst>
          </a:prstGeom>
          <a:solidFill>
            <a:schemeClr val="bg1"/>
          </a:solidFill>
          <a:ln w="38100">
            <a:solidFill>
              <a:srgbClr val="FF00FF"/>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ja-JP" altLang="en-US" sz="3200" b="1" dirty="0">
                <a:solidFill>
                  <a:schemeClr val="tx1"/>
                </a:solidFill>
                <a:latin typeface="Meiryo UI" panose="020B0604030504040204" pitchFamily="50" charset="-128"/>
                <a:ea typeface="Meiryo UI" panose="020B0604030504040204" pitchFamily="50" charset="-128"/>
              </a:rPr>
              <a:t>＜</a:t>
            </a:r>
            <a:r>
              <a:rPr lang="ja-JP" altLang="en-US" sz="3200" b="1" u="sng" dirty="0">
                <a:solidFill>
                  <a:schemeClr val="tx1"/>
                </a:solidFill>
                <a:latin typeface="Meiryo UI" panose="020B0604030504040204" pitchFamily="50" charset="-128"/>
                <a:ea typeface="Meiryo UI" panose="020B0604030504040204" pitchFamily="50" charset="-128"/>
              </a:rPr>
              <a:t>休養日</a:t>
            </a:r>
            <a:r>
              <a:rPr lang="ja-JP" altLang="en-US" sz="3200" b="1" dirty="0">
                <a:solidFill>
                  <a:schemeClr val="tx1"/>
                </a:solidFill>
                <a:latin typeface="Meiryo UI" panose="020B0604030504040204" pitchFamily="50" charset="-128"/>
                <a:ea typeface="Meiryo UI" panose="020B0604030504040204" pitchFamily="50" charset="-128"/>
              </a:rPr>
              <a:t>＞</a:t>
            </a:r>
            <a:endParaRPr lang="en-US" altLang="ja-JP" sz="3200" b="1" dirty="0">
              <a:solidFill>
                <a:schemeClr val="tx1"/>
              </a:solidFill>
              <a:latin typeface="Meiryo UI" panose="020B0604030504040204" pitchFamily="50" charset="-128"/>
              <a:ea typeface="Meiryo UI" panose="020B0604030504040204" pitchFamily="50" charset="-128"/>
            </a:endParaRPr>
          </a:p>
          <a:p>
            <a:r>
              <a:rPr lang="ja-JP" altLang="en-US" sz="3200" dirty="0">
                <a:solidFill>
                  <a:schemeClr val="tx1"/>
                </a:solidFill>
                <a:latin typeface="Meiryo UI" panose="020B0604030504040204" pitchFamily="50" charset="-128"/>
                <a:ea typeface="Meiryo UI" panose="020B0604030504040204" pitchFamily="50" charset="-128"/>
              </a:rPr>
              <a:t>　・　学期中→</a:t>
            </a:r>
            <a:r>
              <a:rPr lang="ja-JP" altLang="en-US" sz="3200" b="1" u="sng" dirty="0">
                <a:solidFill>
                  <a:srgbClr val="FF0000"/>
                </a:solidFill>
                <a:latin typeface="Meiryo UI" panose="020B0604030504040204" pitchFamily="50" charset="-128"/>
                <a:ea typeface="Meiryo UI" panose="020B0604030504040204" pitchFamily="50" charset="-128"/>
              </a:rPr>
              <a:t>２日以上／週</a:t>
            </a:r>
            <a:endParaRPr lang="en-US" altLang="ja-JP" sz="3200" b="1" u="sng" dirty="0">
              <a:solidFill>
                <a:srgbClr val="FF0000"/>
              </a:solidFill>
              <a:latin typeface="Meiryo UI" panose="020B0604030504040204" pitchFamily="50" charset="-128"/>
              <a:ea typeface="Meiryo UI" panose="020B0604030504040204" pitchFamily="50" charset="-128"/>
            </a:endParaRPr>
          </a:p>
          <a:p>
            <a:r>
              <a:rPr lang="en-US" altLang="ja-JP" sz="3200" dirty="0">
                <a:solidFill>
                  <a:schemeClr val="tx1"/>
                </a:solidFill>
                <a:latin typeface="Meiryo UI" panose="020B0604030504040204" pitchFamily="50" charset="-128"/>
                <a:ea typeface="Meiryo UI" panose="020B0604030504040204" pitchFamily="50" charset="-128"/>
              </a:rPr>
              <a:t>※</a:t>
            </a:r>
            <a:r>
              <a:rPr lang="ja-JP" altLang="en-US" sz="3200" b="1" u="sng" dirty="0">
                <a:solidFill>
                  <a:schemeClr val="tx1"/>
                </a:solidFill>
                <a:latin typeface="Meiryo UI" panose="020B0604030504040204" pitchFamily="50" charset="-128"/>
                <a:ea typeface="Meiryo UI" panose="020B0604030504040204" pitchFamily="50" charset="-128"/>
              </a:rPr>
              <a:t>平日</a:t>
            </a:r>
            <a:r>
              <a:rPr lang="ja-JP" altLang="en-US" sz="3200" dirty="0">
                <a:solidFill>
                  <a:schemeClr val="tx1"/>
                </a:solidFill>
                <a:latin typeface="Meiryo UI" panose="020B0604030504040204" pitchFamily="50" charset="-128"/>
                <a:ea typeface="Meiryo UI" panose="020B0604030504040204" pitchFamily="50" charset="-128"/>
              </a:rPr>
              <a:t>は</a:t>
            </a:r>
            <a:r>
              <a:rPr lang="ja-JP" altLang="en-US" sz="3200" b="1" u="sng" dirty="0">
                <a:solidFill>
                  <a:schemeClr val="tx1"/>
                </a:solidFill>
                <a:latin typeface="Meiryo UI" panose="020B0604030504040204" pitchFamily="50" charset="-128"/>
                <a:ea typeface="Meiryo UI" panose="020B0604030504040204" pitchFamily="50" charset="-128"/>
              </a:rPr>
              <a:t>少なくとも１日</a:t>
            </a:r>
            <a:r>
              <a:rPr lang="ja-JP" altLang="en-US" sz="3200" b="1" dirty="0">
                <a:solidFill>
                  <a:schemeClr val="tx1"/>
                </a:solidFill>
                <a:latin typeface="Meiryo UI" panose="020B0604030504040204" pitchFamily="50" charset="-128"/>
                <a:ea typeface="Meiryo UI" panose="020B0604030504040204" pitchFamily="50" charset="-128"/>
              </a:rPr>
              <a:t>、</a:t>
            </a:r>
            <a:r>
              <a:rPr lang="ja-JP" altLang="en-US" sz="3200" b="1" u="sng" dirty="0">
                <a:solidFill>
                  <a:schemeClr val="tx1"/>
                </a:solidFill>
                <a:latin typeface="Meiryo UI" panose="020B0604030504040204" pitchFamily="50" charset="-128"/>
                <a:ea typeface="Meiryo UI" panose="020B0604030504040204" pitchFamily="50" charset="-128"/>
              </a:rPr>
              <a:t>土曜日及び日曜日</a:t>
            </a:r>
            <a:r>
              <a:rPr lang="ja-JP" altLang="en-US" sz="3200" dirty="0">
                <a:solidFill>
                  <a:schemeClr val="tx1"/>
                </a:solidFill>
                <a:latin typeface="Meiryo UI" panose="020B0604030504040204" pitchFamily="50" charset="-128"/>
                <a:ea typeface="Meiryo UI" panose="020B0604030504040204" pitchFamily="50" charset="-128"/>
              </a:rPr>
              <a:t>は</a:t>
            </a:r>
            <a:r>
              <a:rPr lang="ja-JP" altLang="en-US" sz="3200" b="1" u="sng" dirty="0">
                <a:solidFill>
                  <a:schemeClr val="tx1"/>
                </a:solidFill>
                <a:latin typeface="Meiryo UI" panose="020B0604030504040204" pitchFamily="50" charset="-128"/>
                <a:ea typeface="Meiryo UI" panose="020B0604030504040204" pitchFamily="50" charset="-128"/>
              </a:rPr>
              <a:t>少なくとも１日以上 </a:t>
            </a:r>
            <a:endParaRPr lang="en-US" altLang="ja-JP" sz="3200" b="1" u="sng" dirty="0">
              <a:solidFill>
                <a:schemeClr val="tx1"/>
              </a:solidFill>
              <a:latin typeface="Meiryo UI" panose="020B0604030504040204" pitchFamily="50" charset="-128"/>
              <a:ea typeface="Meiryo UI" panose="020B0604030504040204" pitchFamily="50" charset="-128"/>
            </a:endParaRPr>
          </a:p>
          <a:p>
            <a:r>
              <a:rPr lang="ja-JP" altLang="en-US" sz="3200" dirty="0">
                <a:solidFill>
                  <a:schemeClr val="tx1"/>
                </a:solidFill>
                <a:latin typeface="Meiryo UI" panose="020B0604030504040204" pitchFamily="50" charset="-128"/>
                <a:ea typeface="Meiryo UI" panose="020B0604030504040204" pitchFamily="50" charset="-128"/>
              </a:rPr>
              <a:t>　・　長期休業中→</a:t>
            </a:r>
            <a:r>
              <a:rPr lang="ja-JP" altLang="en-US" sz="3200" b="1" u="sng" dirty="0">
                <a:solidFill>
                  <a:schemeClr val="tx1"/>
                </a:solidFill>
                <a:latin typeface="Meiryo UI" panose="020B0604030504040204" pitchFamily="50" charset="-128"/>
                <a:ea typeface="Meiryo UI" panose="020B0604030504040204" pitchFamily="50" charset="-128"/>
              </a:rPr>
              <a:t>学期中に準じる</a:t>
            </a:r>
            <a:endParaRPr lang="en-US" altLang="ja-JP" sz="3200" b="1" u="sng" dirty="0">
              <a:solidFill>
                <a:schemeClr val="tx1"/>
              </a:solidFill>
              <a:latin typeface="Meiryo UI" panose="020B0604030504040204" pitchFamily="50" charset="-128"/>
              <a:ea typeface="Meiryo UI" panose="020B0604030504040204" pitchFamily="50" charset="-128"/>
            </a:endParaRPr>
          </a:p>
          <a:p>
            <a:r>
              <a:rPr lang="ja-JP" altLang="en-US" sz="3200" dirty="0">
                <a:solidFill>
                  <a:schemeClr val="tx1"/>
                </a:solidFill>
                <a:latin typeface="Meiryo UI" panose="020B0604030504040204" pitchFamily="50" charset="-128"/>
                <a:ea typeface="Meiryo UI" panose="020B0604030504040204" pitchFamily="50" charset="-128"/>
              </a:rPr>
              <a:t>　　</a:t>
            </a:r>
            <a:r>
              <a:rPr lang="en-US" altLang="ja-JP" sz="3200" dirty="0">
                <a:solidFill>
                  <a:schemeClr val="tx1"/>
                </a:solidFill>
                <a:latin typeface="Meiryo UI" panose="020B0604030504040204" pitchFamily="50" charset="-128"/>
                <a:ea typeface="Meiryo UI" panose="020B0604030504040204" pitchFamily="50" charset="-128"/>
              </a:rPr>
              <a:t>※</a:t>
            </a:r>
            <a:r>
              <a:rPr lang="ja-JP" altLang="en-US" sz="3200" dirty="0">
                <a:solidFill>
                  <a:schemeClr val="tx1"/>
                </a:solidFill>
                <a:latin typeface="Meiryo UI" panose="020B0604030504040204" pitchFamily="50" charset="-128"/>
                <a:ea typeface="Meiryo UI" panose="020B0604030504040204" pitchFamily="50" charset="-128"/>
              </a:rPr>
              <a:t>ある程度長期の休養期間（</a:t>
            </a:r>
            <a:r>
              <a:rPr lang="ja-JP" altLang="en-US" sz="3200" b="1" u="sng" dirty="0">
                <a:solidFill>
                  <a:schemeClr val="tx1"/>
                </a:solidFill>
                <a:latin typeface="Meiryo UI" panose="020B0604030504040204" pitchFamily="50" charset="-128"/>
                <a:ea typeface="Meiryo UI" panose="020B0604030504040204" pitchFamily="50" charset="-128"/>
              </a:rPr>
              <a:t>オフシーズン</a:t>
            </a:r>
            <a:r>
              <a:rPr lang="ja-JP" altLang="en-US" sz="3200" dirty="0">
                <a:solidFill>
                  <a:schemeClr val="tx1"/>
                </a:solidFill>
                <a:latin typeface="Meiryo UI" panose="020B0604030504040204" pitchFamily="50" charset="-128"/>
                <a:ea typeface="Meiryo UI" panose="020B0604030504040204" pitchFamily="50" charset="-128"/>
              </a:rPr>
              <a:t>）の設定 </a:t>
            </a:r>
            <a:endParaRPr lang="en-US" altLang="ja-JP" sz="3200" dirty="0">
              <a:solidFill>
                <a:schemeClr val="tx1"/>
              </a:solidFill>
              <a:latin typeface="Meiryo UI" panose="020B0604030504040204" pitchFamily="50" charset="-128"/>
              <a:ea typeface="Meiryo UI" panose="020B0604030504040204" pitchFamily="50" charset="-128"/>
            </a:endParaRPr>
          </a:p>
          <a:p>
            <a:r>
              <a:rPr lang="ja-JP" altLang="en-US" sz="3200" b="1" dirty="0">
                <a:solidFill>
                  <a:schemeClr val="tx1"/>
                </a:solidFill>
                <a:latin typeface="Meiryo UI" panose="020B0604030504040204" pitchFamily="50" charset="-128"/>
                <a:ea typeface="Meiryo UI" panose="020B0604030504040204" pitchFamily="50" charset="-128"/>
              </a:rPr>
              <a:t>＜</a:t>
            </a:r>
            <a:r>
              <a:rPr lang="ja-JP" altLang="en-US" sz="3200" b="1" u="sng" dirty="0">
                <a:solidFill>
                  <a:schemeClr val="tx1"/>
                </a:solidFill>
                <a:latin typeface="Meiryo UI" panose="020B0604030504040204" pitchFamily="50" charset="-128"/>
                <a:ea typeface="Meiryo UI" panose="020B0604030504040204" pitchFamily="50" charset="-128"/>
              </a:rPr>
              <a:t>活動時間</a:t>
            </a:r>
            <a:r>
              <a:rPr lang="ja-JP" altLang="en-US" sz="3200" b="1" dirty="0">
                <a:solidFill>
                  <a:schemeClr val="tx1"/>
                </a:solidFill>
                <a:latin typeface="Meiryo UI" panose="020B0604030504040204" pitchFamily="50" charset="-128"/>
                <a:ea typeface="Meiryo UI" panose="020B0604030504040204" pitchFamily="50" charset="-128"/>
              </a:rPr>
              <a:t>＞</a:t>
            </a:r>
            <a:endParaRPr lang="en-US" altLang="ja-JP" sz="3200" b="1" dirty="0">
              <a:solidFill>
                <a:schemeClr val="tx1"/>
              </a:solidFill>
              <a:latin typeface="Meiryo UI" panose="020B0604030504040204" pitchFamily="50" charset="-128"/>
              <a:ea typeface="Meiryo UI" panose="020B0604030504040204" pitchFamily="50" charset="-128"/>
            </a:endParaRPr>
          </a:p>
          <a:p>
            <a:r>
              <a:rPr lang="ja-JP" altLang="en-US" sz="3200" dirty="0">
                <a:solidFill>
                  <a:schemeClr val="tx1"/>
                </a:solidFill>
                <a:latin typeface="Meiryo UI" panose="020B0604030504040204" pitchFamily="50" charset="-128"/>
                <a:ea typeface="Meiryo UI" panose="020B0604030504040204" pitchFamily="50" charset="-128"/>
              </a:rPr>
              <a:t>　・　平日→</a:t>
            </a:r>
            <a:r>
              <a:rPr lang="ja-JP" altLang="en-US" sz="3200" b="1" u="sng" dirty="0">
                <a:solidFill>
                  <a:srgbClr val="FF0000"/>
                </a:solidFill>
                <a:latin typeface="Meiryo UI" panose="020B0604030504040204" pitchFamily="50" charset="-128"/>
                <a:ea typeface="Meiryo UI" panose="020B0604030504040204" pitchFamily="50" charset="-128"/>
              </a:rPr>
              <a:t>２時間程度</a:t>
            </a:r>
            <a:r>
              <a:rPr lang="ja-JP" altLang="en-US" sz="3200" dirty="0">
                <a:solidFill>
                  <a:schemeClr val="tx1"/>
                </a:solidFill>
                <a:latin typeface="Meiryo UI" panose="020B0604030504040204" pitchFamily="50" charset="-128"/>
                <a:ea typeface="Meiryo UI" panose="020B0604030504040204" pitchFamily="50" charset="-128"/>
              </a:rPr>
              <a:t>　　・　学校の休業日→</a:t>
            </a:r>
            <a:r>
              <a:rPr lang="ja-JP" altLang="en-US" sz="3200" b="1" u="sng" dirty="0">
                <a:solidFill>
                  <a:srgbClr val="FF0000"/>
                </a:solidFill>
                <a:latin typeface="Meiryo UI" panose="020B0604030504040204" pitchFamily="50" charset="-128"/>
                <a:ea typeface="Meiryo UI" panose="020B0604030504040204" pitchFamily="50" charset="-128"/>
              </a:rPr>
              <a:t>３時間程度</a:t>
            </a:r>
          </a:p>
        </p:txBody>
      </p:sp>
      <p:sp>
        <p:nvSpPr>
          <p:cNvPr id="6" name="四角形: 角を丸くする 5">
            <a:extLst>
              <a:ext uri="{FF2B5EF4-FFF2-40B4-BE49-F238E27FC236}">
                <a16:creationId xmlns:a16="http://schemas.microsoft.com/office/drawing/2014/main" id="{6A5F0389-46DC-4B84-913D-D046D4904B85}"/>
              </a:ext>
            </a:extLst>
          </p:cNvPr>
          <p:cNvSpPr/>
          <p:nvPr/>
        </p:nvSpPr>
        <p:spPr>
          <a:xfrm>
            <a:off x="5785893" y="3050313"/>
            <a:ext cx="6026279" cy="632930"/>
          </a:xfrm>
          <a:prstGeom prst="roundRect">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Meiryo UI" panose="020B0604030504040204" pitchFamily="50" charset="-128"/>
                <a:ea typeface="Meiryo UI" panose="020B0604030504040204" pitchFamily="50" charset="-128"/>
              </a:rPr>
              <a:t>基準を遵守して計画を立てる</a:t>
            </a:r>
          </a:p>
        </p:txBody>
      </p:sp>
      <p:sp>
        <p:nvSpPr>
          <p:cNvPr id="7" name="正方形/長方形 6">
            <a:extLst>
              <a:ext uri="{FF2B5EF4-FFF2-40B4-BE49-F238E27FC236}">
                <a16:creationId xmlns:a16="http://schemas.microsoft.com/office/drawing/2014/main" id="{6A63C1C0-3838-4E78-B2AA-E85F8F16781A}"/>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9" name="タイトル 1">
            <a:extLst>
              <a:ext uri="{FF2B5EF4-FFF2-40B4-BE49-F238E27FC236}">
                <a16:creationId xmlns:a16="http://schemas.microsoft.com/office/drawing/2014/main" id="{FB45673B-1F88-4699-AA33-11735C1A2C22}"/>
              </a:ext>
            </a:extLst>
          </p:cNvPr>
          <p:cNvSpPr txBox="1">
            <a:spLocks/>
          </p:cNvSpPr>
          <p:nvPr/>
        </p:nvSpPr>
        <p:spPr>
          <a:xfrm>
            <a:off x="0" y="739557"/>
            <a:ext cx="11258550" cy="2047007"/>
          </a:xfrm>
          <a:prstGeom prst="rect">
            <a:avLst/>
          </a:prstGeom>
        </p:spPr>
        <p:txBody>
          <a:bodyPr vert="horz" anchor="ctr">
            <a:noAutofit/>
          </a:bodyPr>
          <a:lstStyle/>
          <a:p>
            <a:pPr lvl="0">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 」</a:t>
            </a:r>
            <a:endParaRPr kumimoji="1" lang="en-US" altLang="ja-JP" sz="3200" b="1"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rPr>
              <a:t>２ 学校部活動の適切な運営のための取組</a:t>
            </a:r>
            <a:endParaRPr lang="en-US" altLang="ja-JP" sz="3200" b="1"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rPr>
              <a:t>（１）バランスのよい学校部活動</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ア　適切な休養日及び活動時間等の設定</a:t>
            </a:r>
            <a:endParaRPr lang="en-US" altLang="ja-JP" sz="2800" dirty="0">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83E6F2DC-1AC5-3D2D-8752-8F0ED0CF1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6909" y="6273533"/>
            <a:ext cx="487363" cy="487363"/>
          </a:xfrm>
          <a:prstGeom prst="rect">
            <a:avLst/>
          </a:prstGeom>
        </p:spPr>
      </p:pic>
    </p:spTree>
    <p:extLst>
      <p:ext uri="{BB962C8B-B14F-4D97-AF65-F5344CB8AC3E}">
        <p14:creationId xmlns:p14="http://schemas.microsoft.com/office/powerpoint/2010/main" val="1329025743"/>
      </p:ext>
    </p:extLst>
  </p:cSld>
  <p:clrMapOvr>
    <a:masterClrMapping/>
  </p:clrMapOvr>
  <mc:AlternateContent xmlns:mc="http://schemas.openxmlformats.org/markup-compatibility/2006">
    <mc:Choice xmlns:p14="http://schemas.microsoft.com/office/powerpoint/2010/main" Requires="p14">
      <p:transition spd="med" p14:dur="700" advClick="0" advTm="79400">
        <p:fade/>
      </p:transition>
    </mc:Choice>
    <mc:Fallback>
      <p:transition spd="med" advClick="0" advTm="79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7073">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7BAAE4DB-1076-4A46-8ED7-1A794B6848BB}"/>
              </a:ext>
            </a:extLst>
          </p:cNvPr>
          <p:cNvSpPr/>
          <p:nvPr/>
        </p:nvSpPr>
        <p:spPr>
          <a:xfrm>
            <a:off x="465043" y="2968283"/>
            <a:ext cx="11446329" cy="3446586"/>
          </a:xfrm>
          <a:prstGeom prst="roundRect">
            <a:avLst>
              <a:gd name="adj" fmla="val 7252"/>
            </a:avLst>
          </a:prstGeom>
          <a:no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3600" dirty="0">
                <a:latin typeface="メイリオ" panose="020B0604030504040204" pitchFamily="50" charset="-128"/>
                <a:ea typeface="メイリオ" panose="020B0604030504040204" pitchFamily="50" charset="-128"/>
              </a:rPr>
              <a:t>なお、休養日及び活動時間等の設定については、上記基準の趣旨を踏まえ、地域や学校の実態に応じて、</a:t>
            </a:r>
            <a:r>
              <a:rPr lang="ja-JP" altLang="en-US" sz="3600" b="1" dirty="0">
                <a:solidFill>
                  <a:srgbClr val="FF0000"/>
                </a:solidFill>
                <a:latin typeface="メイリオ" panose="020B0604030504040204" pitchFamily="50" charset="-128"/>
                <a:ea typeface="メイリオ" panose="020B0604030504040204" pitchFamily="50" charset="-128"/>
              </a:rPr>
              <a:t>定期試験前後の一定期間の部活動休養日を設けたり、週間、月間、学期単位等での活動頻度・時間を設定したりするなど</a:t>
            </a:r>
            <a:r>
              <a:rPr lang="ja-JP" altLang="en-US" sz="3600" dirty="0">
                <a:solidFill>
                  <a:srgbClr val="FF0000"/>
                </a:solidFill>
                <a:latin typeface="メイリオ" panose="020B0604030504040204" pitchFamily="50" charset="-128"/>
                <a:ea typeface="メイリオ" panose="020B0604030504040204" pitchFamily="50" charset="-128"/>
              </a:rPr>
              <a:t>、</a:t>
            </a:r>
            <a:r>
              <a:rPr lang="ja-JP" altLang="en-US" sz="3600" dirty="0">
                <a:latin typeface="メイリオ" panose="020B0604030504040204" pitchFamily="50" charset="-128"/>
                <a:ea typeface="メイリオ" panose="020B0604030504040204" pitchFamily="50" charset="-128"/>
              </a:rPr>
              <a:t>弾力的に定めることができるものであること。</a:t>
            </a:r>
            <a:endParaRPr lang="en-US" altLang="ja-JP" sz="3600" dirty="0">
              <a:solidFill>
                <a:schemeClr val="tx1"/>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35064B74-36D1-4808-A131-E8CEA04C26DD}"/>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9" name="タイトル 1">
            <a:extLst>
              <a:ext uri="{FF2B5EF4-FFF2-40B4-BE49-F238E27FC236}">
                <a16:creationId xmlns:a16="http://schemas.microsoft.com/office/drawing/2014/main" id="{FB45673B-1F88-4699-AA33-11735C1A2C22}"/>
              </a:ext>
            </a:extLst>
          </p:cNvPr>
          <p:cNvSpPr txBox="1">
            <a:spLocks/>
          </p:cNvSpPr>
          <p:nvPr/>
        </p:nvSpPr>
        <p:spPr>
          <a:xfrm>
            <a:off x="0" y="717452"/>
            <a:ext cx="11911372" cy="2047007"/>
          </a:xfrm>
          <a:prstGeom prst="rect">
            <a:avLst/>
          </a:prstGeom>
        </p:spPr>
        <p:txBody>
          <a:bodyPr vert="horz" anchor="ctr">
            <a:noAutofit/>
          </a:bodyPr>
          <a:lstStyle/>
          <a:p>
            <a:pPr>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 </a:t>
            </a:r>
            <a:r>
              <a:rPr lang="ja-JP" altLang="en-US" sz="3600" dirty="0">
                <a:latin typeface="メイリオ" panose="020B0604030504040204" pitchFamily="50" charset="-128"/>
                <a:ea typeface="メイリオ" panose="020B0604030504040204" pitchFamily="50" charset="-128"/>
              </a:rPr>
              <a:t>　２ 学校部活動の適切な運営のための取組</a:t>
            </a:r>
            <a:endParaRPr lang="en-US" altLang="ja-JP" sz="3600" b="1"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（１）バランスのよい学校部活動</a:t>
            </a:r>
            <a:endParaRPr lang="en-US" altLang="ja-JP"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ア　適切な休養日及び活動時間等の設定</a:t>
            </a:r>
            <a:endParaRPr lang="en-US" altLang="ja-JP" sz="3200" dirty="0">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67599DE4-4106-3AE5-691B-9B0173A145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3275" y="6207783"/>
            <a:ext cx="487363" cy="487363"/>
          </a:xfrm>
          <a:prstGeom prst="rect">
            <a:avLst/>
          </a:prstGeom>
        </p:spPr>
      </p:pic>
    </p:spTree>
    <p:extLst>
      <p:ext uri="{BB962C8B-B14F-4D97-AF65-F5344CB8AC3E}">
        <p14:creationId xmlns:p14="http://schemas.microsoft.com/office/powerpoint/2010/main" val="1345071930"/>
      </p:ext>
    </p:extLst>
  </p:cSld>
  <p:clrMapOvr>
    <a:masterClrMapping/>
  </p:clrMapOvr>
  <mc:AlternateContent xmlns:mc="http://schemas.openxmlformats.org/markup-compatibility/2006">
    <mc:Choice xmlns:p14="http://schemas.microsoft.com/office/powerpoint/2010/main" Requires="p14">
      <p:transition spd="med" p14:dur="700" advClick="0" advTm="33320">
        <p:fade/>
      </p:transition>
    </mc:Choice>
    <mc:Fallback>
      <p:transition spd="med" advClick="0" advTm="33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6" name="角丸四角形 9">
            <a:extLst>
              <a:ext uri="{FF2B5EF4-FFF2-40B4-BE49-F238E27FC236}">
                <a16:creationId xmlns:a16="http://schemas.microsoft.com/office/drawing/2014/main" id="{9D5843AA-C31B-4A3D-8EE4-4C031EE8D691}"/>
              </a:ext>
            </a:extLst>
          </p:cNvPr>
          <p:cNvSpPr/>
          <p:nvPr/>
        </p:nvSpPr>
        <p:spPr>
          <a:xfrm>
            <a:off x="1655754" y="2222694"/>
            <a:ext cx="8865548" cy="539556"/>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500"/>
              </a:lnSpc>
            </a:pPr>
            <a:r>
              <a:rPr lang="ja-JP" altLang="en-US" sz="3200" b="1" dirty="0">
                <a:solidFill>
                  <a:schemeClr val="bg1"/>
                </a:solidFill>
                <a:latin typeface="メイリオ" panose="020B0604030504040204" pitchFamily="50" charset="-128"/>
                <a:ea typeface="メイリオ" panose="020B0604030504040204" pitchFamily="50" charset="-128"/>
              </a:rPr>
              <a:t>ア　体罰等禁止の徹底　</a:t>
            </a:r>
          </a:p>
        </p:txBody>
      </p:sp>
      <p:sp>
        <p:nvSpPr>
          <p:cNvPr id="15" name="タイトル 1">
            <a:extLst>
              <a:ext uri="{FF2B5EF4-FFF2-40B4-BE49-F238E27FC236}">
                <a16:creationId xmlns:a16="http://schemas.microsoft.com/office/drawing/2014/main" id="{FB45673B-1F88-4699-AA33-11735C1A2C22}"/>
              </a:ext>
            </a:extLst>
          </p:cNvPr>
          <p:cNvSpPr txBox="1">
            <a:spLocks/>
          </p:cNvSpPr>
          <p:nvPr/>
        </p:nvSpPr>
        <p:spPr>
          <a:xfrm>
            <a:off x="0" y="604909"/>
            <a:ext cx="12020550" cy="1730326"/>
          </a:xfrm>
          <a:prstGeom prst="rect">
            <a:avLst/>
          </a:prstGeom>
        </p:spPr>
        <p:txBody>
          <a:bodyPr vert="horz" anchor="ctr">
            <a:noAutofit/>
          </a:bodyPr>
          <a:lstStyle/>
          <a:p>
            <a:pPr>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 </a:t>
            </a:r>
            <a:endParaRPr kumimoji="1" lang="en-US" altLang="ja-JP" sz="3200" b="1"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rPr>
              <a:t>２ 学校部活動の適切な運営のための取組</a:t>
            </a:r>
            <a:endParaRPr lang="en-US" altLang="ja-JP" sz="3200" b="1"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（２）合理的でかつ効率的・効果的な活動の推進</a:t>
            </a:r>
            <a:r>
              <a:rPr lang="ja-JP" altLang="en-US" sz="3200" dirty="0">
                <a:latin typeface="メイリオ" panose="020B0604030504040204" pitchFamily="50" charset="-128"/>
                <a:ea typeface="メイリオ" panose="020B0604030504040204" pitchFamily="50" charset="-128"/>
              </a:rPr>
              <a:t>　　</a:t>
            </a:r>
            <a:endParaRPr lang="en-US" altLang="ja-JP" sz="3200" dirty="0">
              <a:latin typeface="メイリオ" panose="020B0604030504040204" pitchFamily="50" charset="-128"/>
              <a:ea typeface="メイリオ" panose="020B0604030504040204" pitchFamily="50" charset="-128"/>
            </a:endParaRPr>
          </a:p>
        </p:txBody>
      </p:sp>
      <p:sp>
        <p:nvSpPr>
          <p:cNvPr id="9" name="角丸四角形 9">
            <a:extLst>
              <a:ext uri="{FF2B5EF4-FFF2-40B4-BE49-F238E27FC236}">
                <a16:creationId xmlns:a16="http://schemas.microsoft.com/office/drawing/2014/main" id="{9D5843AA-C31B-4A3D-8EE4-4C031EE8D691}"/>
              </a:ext>
            </a:extLst>
          </p:cNvPr>
          <p:cNvSpPr/>
          <p:nvPr/>
        </p:nvSpPr>
        <p:spPr>
          <a:xfrm>
            <a:off x="1655754" y="3042893"/>
            <a:ext cx="8865548" cy="539556"/>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500"/>
              </a:lnSpc>
            </a:pPr>
            <a:r>
              <a:rPr lang="ja-JP" altLang="en-US" sz="3200" b="1" dirty="0">
                <a:solidFill>
                  <a:schemeClr val="bg1"/>
                </a:solidFill>
                <a:latin typeface="メイリオ" panose="020B0604030504040204" pitchFamily="50" charset="-128"/>
                <a:ea typeface="メイリオ" panose="020B0604030504040204" pitchFamily="50" charset="-128"/>
              </a:rPr>
              <a:t>イ　適切な人間関係の形成　</a:t>
            </a:r>
          </a:p>
        </p:txBody>
      </p:sp>
      <p:sp>
        <p:nvSpPr>
          <p:cNvPr id="10" name="角丸四角形 9">
            <a:extLst>
              <a:ext uri="{FF2B5EF4-FFF2-40B4-BE49-F238E27FC236}">
                <a16:creationId xmlns:a16="http://schemas.microsoft.com/office/drawing/2014/main" id="{9D5843AA-C31B-4A3D-8EE4-4C031EE8D691}"/>
              </a:ext>
            </a:extLst>
          </p:cNvPr>
          <p:cNvSpPr/>
          <p:nvPr/>
        </p:nvSpPr>
        <p:spPr>
          <a:xfrm>
            <a:off x="1655754" y="3845653"/>
            <a:ext cx="8865548" cy="539556"/>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500"/>
              </a:lnSpc>
            </a:pPr>
            <a:r>
              <a:rPr lang="ja-JP" altLang="en-US" sz="3200" b="1" dirty="0">
                <a:solidFill>
                  <a:schemeClr val="bg1"/>
                </a:solidFill>
                <a:latin typeface="メイリオ" panose="020B0604030504040204" pitchFamily="50" charset="-128"/>
                <a:ea typeface="メイリオ" panose="020B0604030504040204" pitchFamily="50" charset="-128"/>
              </a:rPr>
              <a:t>ウ　生徒の意見を反映した指導　</a:t>
            </a:r>
          </a:p>
        </p:txBody>
      </p:sp>
      <p:sp>
        <p:nvSpPr>
          <p:cNvPr id="11" name="角丸四角形 9">
            <a:extLst>
              <a:ext uri="{FF2B5EF4-FFF2-40B4-BE49-F238E27FC236}">
                <a16:creationId xmlns:a16="http://schemas.microsoft.com/office/drawing/2014/main" id="{9D5843AA-C31B-4A3D-8EE4-4C031EE8D691}"/>
              </a:ext>
            </a:extLst>
          </p:cNvPr>
          <p:cNvSpPr/>
          <p:nvPr/>
        </p:nvSpPr>
        <p:spPr>
          <a:xfrm>
            <a:off x="1655754" y="4632861"/>
            <a:ext cx="8865548" cy="539556"/>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500"/>
              </a:lnSpc>
            </a:pPr>
            <a:r>
              <a:rPr lang="ja-JP" altLang="en-US" sz="3200" b="1" dirty="0">
                <a:solidFill>
                  <a:schemeClr val="bg1"/>
                </a:solidFill>
                <a:latin typeface="メイリオ" panose="020B0604030504040204" pitchFamily="50" charset="-128"/>
                <a:ea typeface="メイリオ" panose="020B0604030504040204" pitchFamily="50" charset="-128"/>
              </a:rPr>
              <a:t>エ　生徒のよさを伸ばす指導 　</a:t>
            </a:r>
          </a:p>
        </p:txBody>
      </p:sp>
      <p:sp>
        <p:nvSpPr>
          <p:cNvPr id="13" name="角丸四角形 9">
            <a:extLst>
              <a:ext uri="{FF2B5EF4-FFF2-40B4-BE49-F238E27FC236}">
                <a16:creationId xmlns:a16="http://schemas.microsoft.com/office/drawing/2014/main" id="{9D5843AA-C31B-4A3D-8EE4-4C031EE8D691}"/>
              </a:ext>
            </a:extLst>
          </p:cNvPr>
          <p:cNvSpPr/>
          <p:nvPr/>
        </p:nvSpPr>
        <p:spPr>
          <a:xfrm>
            <a:off x="1655754" y="5443502"/>
            <a:ext cx="8865548" cy="539556"/>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500"/>
              </a:lnSpc>
            </a:pPr>
            <a:r>
              <a:rPr lang="ja-JP" altLang="en-US" sz="3200" b="1" dirty="0">
                <a:solidFill>
                  <a:schemeClr val="bg1"/>
                </a:solidFill>
                <a:latin typeface="メイリオ" panose="020B0604030504040204" pitchFamily="50" charset="-128"/>
                <a:ea typeface="メイリオ" panose="020B0604030504040204" pitchFamily="50" charset="-128"/>
              </a:rPr>
              <a:t>オ　無理のない練習　</a:t>
            </a:r>
          </a:p>
        </p:txBody>
      </p:sp>
      <p:sp>
        <p:nvSpPr>
          <p:cNvPr id="14" name="角丸四角形 9">
            <a:extLst>
              <a:ext uri="{FF2B5EF4-FFF2-40B4-BE49-F238E27FC236}">
                <a16:creationId xmlns:a16="http://schemas.microsoft.com/office/drawing/2014/main" id="{9D5843AA-C31B-4A3D-8EE4-4C031EE8D691}"/>
              </a:ext>
            </a:extLst>
          </p:cNvPr>
          <p:cNvSpPr/>
          <p:nvPr/>
        </p:nvSpPr>
        <p:spPr>
          <a:xfrm>
            <a:off x="1655754" y="6193915"/>
            <a:ext cx="8865548" cy="539556"/>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500"/>
              </a:lnSpc>
            </a:pPr>
            <a:r>
              <a:rPr lang="ja-JP" altLang="en-US" sz="3200" b="1" dirty="0">
                <a:solidFill>
                  <a:schemeClr val="bg1"/>
                </a:solidFill>
                <a:latin typeface="メイリオ" panose="020B0604030504040204" pitchFamily="50" charset="-128"/>
                <a:ea typeface="メイリオ" panose="020B0604030504040204" pitchFamily="50" charset="-128"/>
              </a:rPr>
              <a:t>カ　運動部活動指導手引の活用　</a:t>
            </a:r>
          </a:p>
        </p:txBody>
      </p:sp>
      <p:pic>
        <p:nvPicPr>
          <p:cNvPr id="2" name="録音したサウンド">
            <a:hlinkClick r:id="" action="ppaction://media"/>
            <a:extLst>
              <a:ext uri="{FF2B5EF4-FFF2-40B4-BE49-F238E27FC236}">
                <a16:creationId xmlns:a16="http://schemas.microsoft.com/office/drawing/2014/main" id="{0EF5D3E4-4002-227E-D783-9916666608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33187" y="6193915"/>
            <a:ext cx="487363" cy="487363"/>
          </a:xfrm>
          <a:prstGeom prst="rect">
            <a:avLst/>
          </a:prstGeom>
        </p:spPr>
      </p:pic>
    </p:spTree>
    <p:custDataLst>
      <p:tags r:id="rId1"/>
    </p:custDataLst>
    <p:extLst>
      <p:ext uri="{BB962C8B-B14F-4D97-AF65-F5344CB8AC3E}">
        <p14:creationId xmlns:p14="http://schemas.microsoft.com/office/powerpoint/2010/main" val="1353218033"/>
      </p:ext>
    </p:extLst>
  </p:cSld>
  <p:clrMapOvr>
    <a:masterClrMapping/>
  </p:clrMapOvr>
  <mc:AlternateContent xmlns:mc="http://schemas.openxmlformats.org/markup-compatibility/2006">
    <mc:Choice xmlns:p14="http://schemas.microsoft.com/office/powerpoint/2010/main" Requires="p14">
      <p:transition spd="med" p14:dur="700" advClick="0" advTm="19020">
        <p:fade/>
      </p:transition>
    </mc:Choice>
    <mc:Fallback>
      <p:transition spd="med" advClick="0" advTm="19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76">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6" name="角丸四角形 9">
            <a:extLst>
              <a:ext uri="{FF2B5EF4-FFF2-40B4-BE49-F238E27FC236}">
                <a16:creationId xmlns:a16="http://schemas.microsoft.com/office/drawing/2014/main" id="{9D5843AA-C31B-4A3D-8EE4-4C031EE8D691}"/>
              </a:ext>
            </a:extLst>
          </p:cNvPr>
          <p:cNvSpPr/>
          <p:nvPr/>
        </p:nvSpPr>
        <p:spPr>
          <a:xfrm>
            <a:off x="347458" y="768991"/>
            <a:ext cx="8865548"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solidFill>
                  <a:schemeClr val="bg1"/>
                </a:solidFill>
                <a:latin typeface="メイリオ" panose="020B0604030504040204" pitchFamily="50" charset="-128"/>
                <a:ea typeface="メイリオ" panose="020B0604030504040204" pitchFamily="50" charset="-128"/>
              </a:rPr>
              <a:t>ア　体罰等禁止の徹底　</a:t>
            </a:r>
          </a:p>
        </p:txBody>
      </p:sp>
      <p:sp>
        <p:nvSpPr>
          <p:cNvPr id="4" name="角丸四角形 3"/>
          <p:cNvSpPr/>
          <p:nvPr/>
        </p:nvSpPr>
        <p:spPr>
          <a:xfrm>
            <a:off x="384080" y="5260452"/>
            <a:ext cx="3864364" cy="11329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パワハラ・セクハラと</a:t>
            </a:r>
            <a:endParaRPr kumimoji="1" lang="en-US" altLang="ja-JP" sz="2800" b="1" dirty="0">
              <a:solidFill>
                <a:srgbClr val="FF0000"/>
              </a:solidFill>
              <a:latin typeface="メイリオ" panose="020B0604030504040204" pitchFamily="50" charset="-128"/>
              <a:ea typeface="メイリオ" panose="020B0604030504040204" pitchFamily="50" charset="-128"/>
            </a:endParaRPr>
          </a:p>
          <a:p>
            <a:pPr algn="ctr"/>
            <a:r>
              <a:rPr kumimoji="1" lang="ja-JP" altLang="en-US" sz="2800" b="1" dirty="0">
                <a:solidFill>
                  <a:srgbClr val="FF0000"/>
                </a:solidFill>
                <a:latin typeface="メイリオ" panose="020B0604030504040204" pitchFamily="50" charset="-128"/>
                <a:ea typeface="メイリオ" panose="020B0604030504040204" pitchFamily="50" charset="-128"/>
              </a:rPr>
              <a:t>判断される発言や態度</a:t>
            </a:r>
          </a:p>
        </p:txBody>
      </p:sp>
      <p:sp>
        <p:nvSpPr>
          <p:cNvPr id="25" name="角丸四角形 24"/>
          <p:cNvSpPr/>
          <p:nvPr/>
        </p:nvSpPr>
        <p:spPr>
          <a:xfrm>
            <a:off x="347458" y="1788365"/>
            <a:ext cx="3900985" cy="9418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殴る・蹴る</a:t>
            </a:r>
          </a:p>
        </p:txBody>
      </p:sp>
      <p:sp>
        <p:nvSpPr>
          <p:cNvPr id="26" name="角丸四角形 25"/>
          <p:cNvSpPr/>
          <p:nvPr/>
        </p:nvSpPr>
        <p:spPr>
          <a:xfrm>
            <a:off x="347458" y="2914766"/>
            <a:ext cx="3900985" cy="9418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長時間にわたる正座</a:t>
            </a:r>
          </a:p>
        </p:txBody>
      </p:sp>
      <p:sp>
        <p:nvSpPr>
          <p:cNvPr id="27" name="角丸四角形 26"/>
          <p:cNvSpPr/>
          <p:nvPr/>
        </p:nvSpPr>
        <p:spPr>
          <a:xfrm>
            <a:off x="384078" y="4087609"/>
            <a:ext cx="3864365" cy="9418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給水・休憩させない</a:t>
            </a:r>
          </a:p>
        </p:txBody>
      </p:sp>
      <p:sp>
        <p:nvSpPr>
          <p:cNvPr id="7" name="右矢印 6"/>
          <p:cNvSpPr/>
          <p:nvPr/>
        </p:nvSpPr>
        <p:spPr>
          <a:xfrm>
            <a:off x="4618454" y="3146205"/>
            <a:ext cx="717451" cy="142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9">
            <a:extLst>
              <a:ext uri="{FF2B5EF4-FFF2-40B4-BE49-F238E27FC236}">
                <a16:creationId xmlns:a16="http://schemas.microsoft.com/office/drawing/2014/main" id="{9D5843AA-C31B-4A3D-8EE4-4C031EE8D691}"/>
              </a:ext>
            </a:extLst>
          </p:cNvPr>
          <p:cNvSpPr/>
          <p:nvPr/>
        </p:nvSpPr>
        <p:spPr>
          <a:xfrm>
            <a:off x="5620043" y="1788364"/>
            <a:ext cx="6140547" cy="2614823"/>
          </a:xfrm>
          <a:prstGeom prst="roundRect">
            <a:avLst>
              <a:gd name="adj" fmla="val 9673"/>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latin typeface="メイリオ" panose="020B0604030504040204" pitchFamily="50" charset="-128"/>
                <a:ea typeface="メイリオ" panose="020B0604030504040204" pitchFamily="50" charset="-128"/>
              </a:rPr>
              <a:t>「厳しい指導」として正当化</a:t>
            </a:r>
            <a:endParaRPr lang="en-US" altLang="ja-JP" sz="3200" b="1" dirty="0">
              <a:solidFill>
                <a:schemeClr val="tx1"/>
              </a:solidFill>
              <a:latin typeface="メイリオ" panose="020B0604030504040204" pitchFamily="50" charset="-128"/>
              <a:ea typeface="メイリオ" panose="020B0604030504040204" pitchFamily="50" charset="-128"/>
            </a:endParaRPr>
          </a:p>
          <a:p>
            <a:pPr algn="ctr"/>
            <a:r>
              <a:rPr lang="ja-JP" altLang="en-US" sz="3200" b="1" dirty="0">
                <a:solidFill>
                  <a:schemeClr val="tx1"/>
                </a:solidFill>
                <a:latin typeface="メイリオ" panose="020B0604030504040204" pitchFamily="50" charset="-128"/>
                <a:ea typeface="メイリオ" panose="020B0604030504040204" pitchFamily="50" charset="-128"/>
              </a:rPr>
              <a:t>「信頼関係があれば許される」　</a:t>
            </a:r>
          </a:p>
        </p:txBody>
      </p:sp>
      <p:cxnSp>
        <p:nvCxnSpPr>
          <p:cNvPr id="9" name="直線コネクタ 8"/>
          <p:cNvCxnSpPr/>
          <p:nvPr/>
        </p:nvCxnSpPr>
        <p:spPr>
          <a:xfrm>
            <a:off x="5719249" y="1843750"/>
            <a:ext cx="5942133" cy="2504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5705916" y="1818477"/>
            <a:ext cx="5942133" cy="2504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角丸四角形 9">
            <a:extLst>
              <a:ext uri="{FF2B5EF4-FFF2-40B4-BE49-F238E27FC236}">
                <a16:creationId xmlns:a16="http://schemas.microsoft.com/office/drawing/2014/main" id="{9D5843AA-C31B-4A3D-8EE4-4C031EE8D691}"/>
              </a:ext>
            </a:extLst>
          </p:cNvPr>
          <p:cNvSpPr/>
          <p:nvPr/>
        </p:nvSpPr>
        <p:spPr>
          <a:xfrm>
            <a:off x="5606708" y="4567041"/>
            <a:ext cx="6140547" cy="1214781"/>
          </a:xfrm>
          <a:prstGeom prst="roundRect">
            <a:avLst>
              <a:gd name="adj" fmla="val 9673"/>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5400" b="1" dirty="0">
                <a:solidFill>
                  <a:schemeClr val="bg1"/>
                </a:solidFill>
                <a:latin typeface="メイリオ" panose="020B0604030504040204" pitchFamily="50" charset="-128"/>
                <a:ea typeface="メイリオ" panose="020B0604030504040204" pitchFamily="50" charset="-128"/>
              </a:rPr>
              <a:t>絶対に許されない　</a:t>
            </a:r>
          </a:p>
        </p:txBody>
      </p:sp>
      <p:sp>
        <p:nvSpPr>
          <p:cNvPr id="34" name="テキスト ボックス 33"/>
          <p:cNvSpPr txBox="1"/>
          <p:nvPr/>
        </p:nvSpPr>
        <p:spPr>
          <a:xfrm>
            <a:off x="5705916" y="5945676"/>
            <a:ext cx="6147581"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「体罰によらない指導の手引」</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（平成 </a:t>
            </a:r>
            <a:r>
              <a:rPr lang="en-US" altLang="ja-JP" sz="2400" dirty="0">
                <a:latin typeface="メイリオ" panose="020B0604030504040204" pitchFamily="50" charset="-128"/>
                <a:ea typeface="メイリオ" panose="020B0604030504040204" pitchFamily="50" charset="-128"/>
              </a:rPr>
              <a:t>25 </a:t>
            </a:r>
            <a:r>
              <a:rPr lang="ja-JP" altLang="en-US" sz="2400" dirty="0">
                <a:latin typeface="メイリオ" panose="020B0604030504040204" pitchFamily="50" charset="-128"/>
                <a:ea typeface="メイリオ" panose="020B0604030504040204" pitchFamily="50" charset="-128"/>
              </a:rPr>
              <a:t>年８月福岡県教育委員会）参照</a:t>
            </a:r>
            <a:endParaRPr kumimoji="1" lang="ja-JP" altLang="en-US" sz="2400" dirty="0">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D140304B-F482-A14F-D647-61352CE1FD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16908" y="6289310"/>
            <a:ext cx="487363" cy="487363"/>
          </a:xfrm>
          <a:prstGeom prst="rect">
            <a:avLst/>
          </a:prstGeom>
        </p:spPr>
      </p:pic>
    </p:spTree>
    <p:custDataLst>
      <p:tags r:id="rId1"/>
    </p:custDataLst>
    <p:extLst>
      <p:ext uri="{BB962C8B-B14F-4D97-AF65-F5344CB8AC3E}">
        <p14:creationId xmlns:p14="http://schemas.microsoft.com/office/powerpoint/2010/main" val="3822011158"/>
      </p:ext>
    </p:extLst>
  </p:cSld>
  <p:clrMapOvr>
    <a:masterClrMapping/>
  </p:clrMapOvr>
  <mc:AlternateContent xmlns:mc="http://schemas.openxmlformats.org/markup-compatibility/2006">
    <mc:Choice xmlns:p14="http://schemas.microsoft.com/office/powerpoint/2010/main" Requires="p14">
      <p:transition spd="med" p14:dur="700" advClick="0" advTm="44080">
        <p:fade/>
      </p:transition>
    </mc:Choice>
    <mc:Fallback>
      <p:transition spd="med" advClick="0" advTm="44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AEDB109-99C8-4C73-9090-E78B86AB06EC}"/>
              </a:ext>
            </a:extLst>
          </p:cNvPr>
          <p:cNvSpPr txBox="1">
            <a:spLocks noChangeArrowheads="1"/>
          </p:cNvSpPr>
          <p:nvPr/>
        </p:nvSpPr>
        <p:spPr>
          <a:xfrm>
            <a:off x="45493" y="416113"/>
            <a:ext cx="9144000"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cs typeface="メイリオ" pitchFamily="50" charset="-128"/>
              </a:rPr>
              <a:t>〇日本中学校体育連盟の通知</a:t>
            </a:r>
          </a:p>
        </p:txBody>
      </p:sp>
      <p:sp>
        <p:nvSpPr>
          <p:cNvPr id="8" name="四角形: 角を丸くする 7"/>
          <p:cNvSpPr/>
          <p:nvPr/>
        </p:nvSpPr>
        <p:spPr>
          <a:xfrm>
            <a:off x="245660" y="1013263"/>
            <a:ext cx="11450472" cy="1948301"/>
          </a:xfrm>
          <a:prstGeom prst="roundRect">
            <a:avLst/>
          </a:prstGeom>
          <a:solidFill>
            <a:schemeClr val="bg1"/>
          </a:solidFill>
          <a:ln w="38100">
            <a:solidFill>
              <a:srgbClr val="FF66FF"/>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3200" dirty="0"/>
              <a:t>　</a:t>
            </a:r>
            <a:r>
              <a:rPr kumimoji="1" lang="ja-JP" altLang="en-US" sz="3200" dirty="0">
                <a:latin typeface="Meiryo UI" panose="020B0604030504040204" pitchFamily="50" charset="-128"/>
                <a:ea typeface="Meiryo UI" panose="020B0604030504040204" pitchFamily="50" charset="-128"/>
              </a:rPr>
              <a:t>引率者、監督、部活動指導員、外部指導者（コーチ）、トレーナー等は、</a:t>
            </a:r>
            <a:r>
              <a:rPr kumimoji="1" lang="ja-JP" altLang="en-US" sz="3200" dirty="0">
                <a:solidFill>
                  <a:srgbClr val="FF0000"/>
                </a:solidFill>
                <a:latin typeface="Meiryo UI" panose="020B0604030504040204" pitchFamily="50" charset="-128"/>
                <a:ea typeface="Meiryo UI" panose="020B0604030504040204" pitchFamily="50" charset="-128"/>
              </a:rPr>
              <a:t>部活動の指導中における暴力・体罰・セクハラ等により、</a:t>
            </a:r>
            <a:r>
              <a:rPr kumimoji="1" lang="ja-JP" altLang="en-US" sz="3200" dirty="0">
                <a:solidFill>
                  <a:schemeClr val="tx1"/>
                </a:solidFill>
                <a:latin typeface="Meiryo UI" panose="020B0604030504040204" pitchFamily="50" charset="-128"/>
                <a:ea typeface="Meiryo UI" panose="020B0604030504040204" pitchFamily="50" charset="-128"/>
              </a:rPr>
              <a:t>任命権者又は学校設置者から</a:t>
            </a:r>
            <a:r>
              <a:rPr kumimoji="1" lang="ja-JP" altLang="en-US" sz="3200" dirty="0">
                <a:solidFill>
                  <a:srgbClr val="FF0000"/>
                </a:solidFill>
                <a:latin typeface="Meiryo UI" panose="020B0604030504040204" pitchFamily="50" charset="-128"/>
                <a:ea typeface="Meiryo UI" panose="020B0604030504040204" pitchFamily="50" charset="-128"/>
              </a:rPr>
              <a:t>懲戒処分を受けていない者</a:t>
            </a:r>
            <a:r>
              <a:rPr kumimoji="1" lang="ja-JP" altLang="en-US" sz="3200" dirty="0">
                <a:latin typeface="Meiryo UI" panose="020B0604030504040204" pitchFamily="50" charset="-128"/>
                <a:ea typeface="Meiryo UI" panose="020B0604030504040204" pitchFamily="50" charset="-128"/>
              </a:rPr>
              <a:t>であること。</a:t>
            </a:r>
            <a:endParaRPr kumimoji="1" lang="en-US" altLang="ja-JP" sz="3200" dirty="0">
              <a:latin typeface="Meiryo UI" panose="020B0604030504040204" pitchFamily="50" charset="-128"/>
              <a:ea typeface="Meiryo UI" panose="020B0604030504040204" pitchFamily="50" charset="-128"/>
            </a:endParaRPr>
          </a:p>
        </p:txBody>
      </p:sp>
      <p:sp>
        <p:nvSpPr>
          <p:cNvPr id="11" name="Rectangle 2">
            <a:extLst>
              <a:ext uri="{FF2B5EF4-FFF2-40B4-BE49-F238E27FC236}">
                <a16:creationId xmlns:a16="http://schemas.microsoft.com/office/drawing/2014/main" id="{5AEDB109-99C8-4C73-9090-E78B86AB06EC}"/>
              </a:ext>
            </a:extLst>
          </p:cNvPr>
          <p:cNvSpPr txBox="1">
            <a:spLocks noChangeArrowheads="1"/>
          </p:cNvSpPr>
          <p:nvPr/>
        </p:nvSpPr>
        <p:spPr>
          <a:xfrm>
            <a:off x="63690" y="3103160"/>
            <a:ext cx="10154183"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dirty="0">
                <a:ln w="0"/>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cs typeface="メイリオ" pitchFamily="50" charset="-128"/>
              </a:rPr>
              <a:t>〇全国高等学校体育連盟の体罰根絶全国共通ルール</a:t>
            </a:r>
          </a:p>
        </p:txBody>
      </p:sp>
      <p:sp>
        <p:nvSpPr>
          <p:cNvPr id="12" name="四角形: 角を丸くする 11"/>
          <p:cNvSpPr/>
          <p:nvPr/>
        </p:nvSpPr>
        <p:spPr>
          <a:xfrm>
            <a:off x="316173" y="3728185"/>
            <a:ext cx="11559654" cy="2224940"/>
          </a:xfrm>
          <a:prstGeom prst="roundRect">
            <a:avLst/>
          </a:prstGeom>
          <a:solidFill>
            <a:schemeClr val="bg1"/>
          </a:solidFill>
          <a:ln w="38100">
            <a:solidFill>
              <a:srgbClr val="FF66FF"/>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3200" dirty="0"/>
              <a:t>　</a:t>
            </a:r>
            <a:r>
              <a:rPr lang="ja-JP" altLang="en-US" sz="3200" dirty="0">
                <a:latin typeface="Meiryo UI" panose="020B0604030504040204" pitchFamily="50" charset="-128"/>
                <a:ea typeface="Meiryo UI" panose="020B0604030504040204" pitchFamily="50" charset="-128"/>
              </a:rPr>
              <a:t>体罰を行った指導者（監督、コーチ、顧問教諭、外部指導者等）については、原則として当該体罰に対する各教育委員会又は各学校の</a:t>
            </a:r>
            <a:r>
              <a:rPr lang="ja-JP" altLang="en-US" sz="3200" dirty="0">
                <a:solidFill>
                  <a:srgbClr val="FF0000"/>
                </a:solidFill>
                <a:latin typeface="Meiryo UI" panose="020B0604030504040204" pitchFamily="50" charset="-128"/>
                <a:ea typeface="Meiryo UI" panose="020B0604030504040204" pitchFamily="50" charset="-128"/>
              </a:rPr>
              <a:t>指導措置・処分等が確定後１年間、高体連主催大会（選抜大会を含む）に出場できない</a:t>
            </a:r>
            <a:r>
              <a:rPr lang="ja-JP" altLang="en-US" sz="3200" dirty="0">
                <a:latin typeface="Meiryo UI" panose="020B0604030504040204" pitchFamily="50" charset="-128"/>
                <a:ea typeface="Meiryo UI" panose="020B0604030504040204" pitchFamily="50" charset="-128"/>
              </a:rPr>
              <a:t>ものとする。</a:t>
            </a:r>
            <a:endParaRPr kumimoji="1" lang="en-US" altLang="ja-JP" sz="32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A8F94CA-1646-437E-93B5-3B600673CE7E}"/>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9" name="四角形: 角を丸くする 8">
            <a:extLst>
              <a:ext uri="{FF2B5EF4-FFF2-40B4-BE49-F238E27FC236}">
                <a16:creationId xmlns:a16="http://schemas.microsoft.com/office/drawing/2014/main" id="{F8514C45-AD4A-489D-847F-C31A617FA6EA}"/>
              </a:ext>
            </a:extLst>
          </p:cNvPr>
          <p:cNvSpPr/>
          <p:nvPr/>
        </p:nvSpPr>
        <p:spPr>
          <a:xfrm>
            <a:off x="271929" y="6091040"/>
            <a:ext cx="11424203" cy="70169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Meiryo UI" panose="020B0604030504040204" pitchFamily="50" charset="-128"/>
                <a:ea typeface="Meiryo UI" panose="020B0604030504040204" pitchFamily="50" charset="-128"/>
              </a:rPr>
              <a:t>処分されると、大会参加できません</a:t>
            </a:r>
          </a:p>
        </p:txBody>
      </p:sp>
      <p:pic>
        <p:nvPicPr>
          <p:cNvPr id="3" name="録音したサウンド">
            <a:hlinkClick r:id="" action="ppaction://media"/>
            <a:extLst>
              <a:ext uri="{FF2B5EF4-FFF2-40B4-BE49-F238E27FC236}">
                <a16:creationId xmlns:a16="http://schemas.microsoft.com/office/drawing/2014/main" id="{58AE7506-D027-4BCF-DBDB-6A05AB8060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7532" y="6232383"/>
            <a:ext cx="487363" cy="487363"/>
          </a:xfrm>
          <a:prstGeom prst="rect">
            <a:avLst/>
          </a:prstGeom>
        </p:spPr>
      </p:pic>
    </p:spTree>
    <p:extLst>
      <p:ext uri="{BB962C8B-B14F-4D97-AF65-F5344CB8AC3E}">
        <p14:creationId xmlns:p14="http://schemas.microsoft.com/office/powerpoint/2010/main" val="2456911272"/>
      </p:ext>
    </p:extLst>
  </p:cSld>
  <p:clrMapOvr>
    <a:masterClrMapping/>
  </p:clrMapOvr>
  <mc:AlternateContent xmlns:mc="http://schemas.openxmlformats.org/markup-compatibility/2006">
    <mc:Choice xmlns:p14="http://schemas.microsoft.com/office/powerpoint/2010/main" Requires="p14">
      <p:transition spd="med" p14:dur="700" advClick="0" advTm="18990">
        <p:fade/>
      </p:transition>
    </mc:Choice>
    <mc:Fallback>
      <p:transition spd="med" advClick="0" advTm="18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439">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8EB7A82A-D331-4E51-B9F8-F58A8A89385C}"/>
              </a:ext>
            </a:extLst>
          </p:cNvPr>
          <p:cNvSpPr txBox="1">
            <a:spLocks noChangeArrowheads="1"/>
          </p:cNvSpPr>
          <p:nvPr/>
        </p:nvSpPr>
        <p:spPr>
          <a:xfrm>
            <a:off x="88310" y="464018"/>
            <a:ext cx="8886825"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sz="2800" dirty="0">
                <a:ln w="0"/>
                <a:latin typeface="Meiryo UI" panose="020B0604030504040204" pitchFamily="50" charset="-128"/>
                <a:ea typeface="Meiryo UI" panose="020B0604030504040204" pitchFamily="50" charset="-128"/>
                <a:cs typeface="メイリオ" pitchFamily="50" charset="-128"/>
              </a:rPr>
              <a:t>令和７年度　福岡県立高等学校の入部者数</a:t>
            </a:r>
          </a:p>
        </p:txBody>
      </p:sp>
      <p:sp>
        <p:nvSpPr>
          <p:cNvPr id="2" name="正方形/長方形 1">
            <a:extLst>
              <a:ext uri="{FF2B5EF4-FFF2-40B4-BE49-F238E27FC236}">
                <a16:creationId xmlns:a16="http://schemas.microsoft.com/office/drawing/2014/main" id="{2BA842ED-6DDD-49A4-998B-458BB5BC171A}"/>
              </a:ext>
            </a:extLst>
          </p:cNvPr>
          <p:cNvSpPr/>
          <p:nvPr/>
        </p:nvSpPr>
        <p:spPr>
          <a:xfrm>
            <a:off x="0" y="-14907"/>
            <a:ext cx="1460656"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はじめに</a:t>
            </a:r>
          </a:p>
        </p:txBody>
      </p:sp>
      <p:pic>
        <p:nvPicPr>
          <p:cNvPr id="11" name="図 10">
            <a:extLst>
              <a:ext uri="{FF2B5EF4-FFF2-40B4-BE49-F238E27FC236}">
                <a16:creationId xmlns:a16="http://schemas.microsoft.com/office/drawing/2014/main" id="{5718705E-2DC8-436C-A8FF-7B3E61FEF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2960" y="108013"/>
            <a:ext cx="1131997" cy="1131997"/>
          </a:xfrm>
          <a:prstGeom prst="rect">
            <a:avLst/>
          </a:prstGeom>
        </p:spPr>
      </p:pic>
      <p:pic>
        <p:nvPicPr>
          <p:cNvPr id="12" name="図 11" descr="テーブル, 座る, 小さい, 机 が含まれている画像&#10;&#10;自動的に生成された説明">
            <a:extLst>
              <a:ext uri="{FF2B5EF4-FFF2-40B4-BE49-F238E27FC236}">
                <a16:creationId xmlns:a16="http://schemas.microsoft.com/office/drawing/2014/main" id="{BDD3E1A2-CCFD-4A93-BC97-436D0F181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1244" y="752149"/>
            <a:ext cx="967584" cy="967584"/>
          </a:xfrm>
          <a:prstGeom prst="rect">
            <a:avLst/>
          </a:prstGeom>
        </p:spPr>
      </p:pic>
      <p:sp>
        <p:nvSpPr>
          <p:cNvPr id="9" name="四角形: 角を丸くする 8">
            <a:extLst>
              <a:ext uri="{FF2B5EF4-FFF2-40B4-BE49-F238E27FC236}">
                <a16:creationId xmlns:a16="http://schemas.microsoft.com/office/drawing/2014/main" id="{A43D5EE3-A6CB-4963-A784-1CB708B0F4DD}"/>
              </a:ext>
            </a:extLst>
          </p:cNvPr>
          <p:cNvSpPr/>
          <p:nvPr/>
        </p:nvSpPr>
        <p:spPr>
          <a:xfrm>
            <a:off x="228804" y="5044587"/>
            <a:ext cx="11579297" cy="13943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3200" b="1" dirty="0">
              <a:latin typeface="Meiryo UI" panose="020B0604030504040204" pitchFamily="50" charset="-128"/>
              <a:ea typeface="Meiryo UI" panose="020B0604030504040204" pitchFamily="50" charset="-128"/>
            </a:endParaRPr>
          </a:p>
          <a:p>
            <a:r>
              <a:rPr kumimoji="1" lang="ja-JP" altLang="en-US" sz="4000" b="1" dirty="0">
                <a:latin typeface="Meiryo UI" panose="020B0604030504040204" pitchFamily="50" charset="-128"/>
                <a:ea typeface="Meiryo UI" panose="020B0604030504040204" pitchFamily="50" charset="-128"/>
              </a:rPr>
              <a:t>学校組織全体（部活動指導員を含む）での運営や指導の目標、方針等の共有が必要</a:t>
            </a:r>
          </a:p>
          <a:p>
            <a:pPr algn="ctr"/>
            <a:endParaRPr kumimoji="1" lang="ja-JP" altLang="en-US" sz="44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524800" y="1884146"/>
            <a:ext cx="10764485"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福岡県の県立高校で部活動に加入している人数を知っていますか？</a:t>
            </a:r>
          </a:p>
        </p:txBody>
      </p:sp>
      <p:sp>
        <p:nvSpPr>
          <p:cNvPr id="10" name="テキスト ボックス 9"/>
          <p:cNvSpPr txBox="1"/>
          <p:nvPr/>
        </p:nvSpPr>
        <p:spPr>
          <a:xfrm>
            <a:off x="524799" y="3354011"/>
            <a:ext cx="184731" cy="523220"/>
          </a:xfrm>
          <a:prstGeom prst="rect">
            <a:avLst/>
          </a:prstGeom>
          <a:noFill/>
        </p:spPr>
        <p:txBody>
          <a:bodyPr wrap="none" rtlCol="0">
            <a:spAutoFit/>
          </a:bodyPr>
          <a:lstStyle/>
          <a:p>
            <a:endParaRPr kumimoji="1" lang="ja-JP" altLang="en-US" sz="28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2477257" y="3965184"/>
            <a:ext cx="6859570" cy="523220"/>
          </a:xfrm>
          <a:prstGeom prst="rect">
            <a:avLst/>
          </a:prstGeom>
          <a:noFill/>
        </p:spPr>
        <p:txBody>
          <a:bodyPr wrap="none" rtlCol="0">
            <a:spAutoFit/>
          </a:bodyPr>
          <a:lstStyle/>
          <a:p>
            <a:r>
              <a:rPr kumimoji="1" lang="ja-JP" altLang="en-US" sz="2800" dirty="0"/>
              <a:t>運動部（</a:t>
            </a:r>
            <a:r>
              <a:rPr kumimoji="1" lang="en-US" altLang="ja-JP" sz="2800" dirty="0"/>
              <a:t>48,958</a:t>
            </a:r>
            <a:r>
              <a:rPr kumimoji="1" lang="ja-JP" altLang="en-US" sz="2800" dirty="0"/>
              <a:t>名）、文化部（</a:t>
            </a:r>
            <a:r>
              <a:rPr kumimoji="1" lang="en-US" altLang="ja-JP" sz="2800" dirty="0"/>
              <a:t>30,456</a:t>
            </a:r>
            <a:r>
              <a:rPr kumimoji="1" lang="ja-JP" altLang="en-US" sz="2800" dirty="0"/>
              <a:t>名）</a:t>
            </a:r>
          </a:p>
        </p:txBody>
      </p:sp>
      <p:sp>
        <p:nvSpPr>
          <p:cNvPr id="13" name="テキスト ボックス 12"/>
          <p:cNvSpPr txBox="1"/>
          <p:nvPr/>
        </p:nvSpPr>
        <p:spPr>
          <a:xfrm>
            <a:off x="2247900" y="2608782"/>
            <a:ext cx="8724900" cy="1323439"/>
          </a:xfrm>
          <a:prstGeom prst="rect">
            <a:avLst/>
          </a:prstGeom>
          <a:noFill/>
        </p:spPr>
        <p:txBody>
          <a:bodyPr wrap="square" rtlCol="0">
            <a:spAutoFit/>
          </a:bodyPr>
          <a:lstStyle/>
          <a:p>
            <a:r>
              <a:rPr kumimoji="1" lang="en-US" altLang="ja-JP" sz="8000" dirty="0">
                <a:solidFill>
                  <a:srgbClr val="FF0000"/>
                </a:solidFill>
                <a:latin typeface="BIZ UDPゴシック" panose="020B0400000000000000" pitchFamily="50" charset="-128"/>
                <a:ea typeface="BIZ UDPゴシック" panose="020B0400000000000000" pitchFamily="50" charset="-128"/>
              </a:rPr>
              <a:t>79,414</a:t>
            </a:r>
            <a:r>
              <a:rPr kumimoji="1" lang="ja-JP" altLang="en-US" sz="6600" dirty="0">
                <a:solidFill>
                  <a:srgbClr val="FF0000"/>
                </a:solidFill>
                <a:latin typeface="BIZ UDPゴシック" panose="020B0400000000000000" pitchFamily="50" charset="-128"/>
                <a:ea typeface="BIZ UDPゴシック" panose="020B0400000000000000" pitchFamily="50" charset="-128"/>
              </a:rPr>
              <a:t>名　</a:t>
            </a:r>
            <a:r>
              <a:rPr kumimoji="1" lang="en-US" altLang="ja-JP" sz="3200" dirty="0">
                <a:solidFill>
                  <a:srgbClr val="FF0000"/>
                </a:solidFill>
                <a:latin typeface="BIZ UDPゴシック" panose="020B0400000000000000" pitchFamily="50" charset="-128"/>
                <a:ea typeface="BIZ UDPゴシック" panose="020B0400000000000000" pitchFamily="50" charset="-128"/>
              </a:rPr>
              <a:t>※</a:t>
            </a:r>
            <a:r>
              <a:rPr kumimoji="1" lang="ja-JP" altLang="en-US" sz="3200" dirty="0">
                <a:solidFill>
                  <a:srgbClr val="FF0000"/>
                </a:solidFill>
                <a:latin typeface="BIZ UDPゴシック" panose="020B0400000000000000" pitchFamily="50" charset="-128"/>
                <a:ea typeface="BIZ UDPゴシック" panose="020B0400000000000000" pitchFamily="50" charset="-128"/>
              </a:rPr>
              <a:t>令和７年度</a:t>
            </a:r>
          </a:p>
        </p:txBody>
      </p:sp>
      <p:pic>
        <p:nvPicPr>
          <p:cNvPr id="3" name="録音したサウンド">
            <a:hlinkClick r:id="" action="ppaction://media"/>
            <a:extLst>
              <a:ext uri="{FF2B5EF4-FFF2-40B4-BE49-F238E27FC236}">
                <a16:creationId xmlns:a16="http://schemas.microsoft.com/office/drawing/2014/main" id="{3E3DDFC9-4200-6421-4C2A-2DFF062B45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4419" y="6195218"/>
            <a:ext cx="487363" cy="487363"/>
          </a:xfrm>
          <a:prstGeom prst="rect">
            <a:avLst/>
          </a:prstGeom>
        </p:spPr>
      </p:pic>
    </p:spTree>
    <p:extLst>
      <p:ext uri="{BB962C8B-B14F-4D97-AF65-F5344CB8AC3E}">
        <p14:creationId xmlns:p14="http://schemas.microsoft.com/office/powerpoint/2010/main" val="2980201844"/>
      </p:ext>
    </p:extLst>
  </p:cSld>
  <p:clrMapOvr>
    <a:masterClrMapping/>
  </p:clrMapOvr>
  <mc:AlternateContent xmlns:mc="http://schemas.openxmlformats.org/markup-compatibility/2006">
    <mc:Choice xmlns:p14="http://schemas.microsoft.com/office/powerpoint/2010/main" Requires="p14">
      <p:transition spd="med" p14:dur="700" advClick="0" advTm="36000">
        <p:fade/>
      </p:transition>
    </mc:Choice>
    <mc:Fallback>
      <p:transition spd="med"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561">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6" name="角丸四角形 9">
            <a:extLst>
              <a:ext uri="{FF2B5EF4-FFF2-40B4-BE49-F238E27FC236}">
                <a16:creationId xmlns:a16="http://schemas.microsoft.com/office/drawing/2014/main" id="{9D5843AA-C31B-4A3D-8EE4-4C031EE8D691}"/>
              </a:ext>
            </a:extLst>
          </p:cNvPr>
          <p:cNvSpPr/>
          <p:nvPr/>
        </p:nvSpPr>
        <p:spPr>
          <a:xfrm>
            <a:off x="347458" y="768991"/>
            <a:ext cx="8865548"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latin typeface="メイリオ" panose="020B0604030504040204" pitchFamily="50" charset="-128"/>
                <a:ea typeface="メイリオ" panose="020B0604030504040204" pitchFamily="50" charset="-128"/>
              </a:rPr>
              <a:t>イ　適切な人間関係の形成</a:t>
            </a:r>
            <a:r>
              <a:rPr lang="ja-JP" altLang="en-US" sz="3200" b="1" dirty="0">
                <a:solidFill>
                  <a:schemeClr val="bg1"/>
                </a:solidFill>
                <a:latin typeface="メイリオ" panose="020B0604030504040204" pitchFamily="50" charset="-128"/>
                <a:ea typeface="メイリオ" panose="020B0604030504040204" pitchFamily="50" charset="-128"/>
              </a:rPr>
              <a:t>　</a:t>
            </a:r>
          </a:p>
        </p:txBody>
      </p:sp>
      <p:sp>
        <p:nvSpPr>
          <p:cNvPr id="26" name="角丸四角形 25"/>
          <p:cNvSpPr/>
          <p:nvPr/>
        </p:nvSpPr>
        <p:spPr>
          <a:xfrm>
            <a:off x="7142316" y="2108648"/>
            <a:ext cx="4665784" cy="94185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i="1" dirty="0">
                <a:solidFill>
                  <a:schemeClr val="tx1"/>
                </a:solidFill>
                <a:latin typeface="メイリオ" panose="020B0604030504040204" pitchFamily="50" charset="-128"/>
                <a:ea typeface="メイリオ" panose="020B0604030504040204" pitchFamily="50" charset="-128"/>
              </a:rPr>
              <a:t>連帯感、責任感等の育成</a:t>
            </a:r>
            <a:endParaRPr kumimoji="1" lang="ja-JP" altLang="en-US" sz="2800" b="1" i="1" dirty="0">
              <a:solidFill>
                <a:schemeClr val="tx1"/>
              </a:solidFill>
              <a:latin typeface="メイリオ" panose="020B0604030504040204" pitchFamily="50" charset="-128"/>
              <a:ea typeface="メイリオ" panose="020B0604030504040204" pitchFamily="50" charset="-128"/>
            </a:endParaRPr>
          </a:p>
        </p:txBody>
      </p:sp>
      <p:sp>
        <p:nvSpPr>
          <p:cNvPr id="7" name="右矢印 6"/>
          <p:cNvSpPr/>
          <p:nvPr/>
        </p:nvSpPr>
        <p:spPr>
          <a:xfrm>
            <a:off x="6145546" y="2466153"/>
            <a:ext cx="717451" cy="142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496063" y="1883727"/>
            <a:ext cx="5370165" cy="2614823"/>
            <a:chOff x="-6269942" y="1084980"/>
            <a:chExt cx="6140547" cy="2614823"/>
          </a:xfrm>
        </p:grpSpPr>
        <p:sp>
          <p:nvSpPr>
            <p:cNvPr id="28" name="角丸四角形 9">
              <a:extLst>
                <a:ext uri="{FF2B5EF4-FFF2-40B4-BE49-F238E27FC236}">
                  <a16:creationId xmlns:a16="http://schemas.microsoft.com/office/drawing/2014/main" id="{9D5843AA-C31B-4A3D-8EE4-4C031EE8D691}"/>
                </a:ext>
              </a:extLst>
            </p:cNvPr>
            <p:cNvSpPr/>
            <p:nvPr/>
          </p:nvSpPr>
          <p:spPr>
            <a:xfrm>
              <a:off x="-6269942" y="1084980"/>
              <a:ext cx="6140547" cy="2614823"/>
            </a:xfrm>
            <a:prstGeom prst="roundRect">
              <a:avLst>
                <a:gd name="adj" fmla="val 9673"/>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latin typeface="メイリオ" panose="020B0604030504040204" pitchFamily="50" charset="-128"/>
                  <a:ea typeface="メイリオ" panose="020B0604030504040204" pitchFamily="50" charset="-128"/>
                </a:rPr>
                <a:t>勝利のみを目指す</a:t>
              </a:r>
            </a:p>
          </p:txBody>
        </p:sp>
        <p:cxnSp>
          <p:nvCxnSpPr>
            <p:cNvPr id="9" name="直線コネクタ 8"/>
            <p:cNvCxnSpPr/>
            <p:nvPr/>
          </p:nvCxnSpPr>
          <p:spPr>
            <a:xfrm>
              <a:off x="-6170736" y="1140366"/>
              <a:ext cx="5942133" cy="2504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6184069" y="1115093"/>
              <a:ext cx="5942133" cy="2504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角丸四角形 14"/>
          <p:cNvSpPr/>
          <p:nvPr/>
        </p:nvSpPr>
        <p:spPr>
          <a:xfrm>
            <a:off x="7142316" y="3416061"/>
            <a:ext cx="4665785" cy="94185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メイリオ" panose="020B0604030504040204" pitchFamily="50" charset="-128"/>
                <a:ea typeface="メイリオ" panose="020B0604030504040204" pitchFamily="50" charset="-128"/>
              </a:rPr>
              <a:t>生徒の意見を反映した指導</a:t>
            </a:r>
            <a:endParaRPr kumimoji="1" lang="ja-JP" altLang="en-US" sz="2800" b="1" i="1" dirty="0">
              <a:solidFill>
                <a:schemeClr val="tx1"/>
              </a:solidFill>
              <a:latin typeface="メイリオ" panose="020B0604030504040204" pitchFamily="50" charset="-128"/>
              <a:ea typeface="メイリオ" panose="020B0604030504040204" pitchFamily="50" charset="-128"/>
            </a:endParaRPr>
          </a:p>
        </p:txBody>
      </p:sp>
      <p:sp>
        <p:nvSpPr>
          <p:cNvPr id="18" name="四角形: 角を丸くする 12">
            <a:extLst>
              <a:ext uri="{FF2B5EF4-FFF2-40B4-BE49-F238E27FC236}">
                <a16:creationId xmlns:a16="http://schemas.microsoft.com/office/drawing/2014/main" id="{1A153956-5B4B-4535-BF81-9BF9DB23CF7E}"/>
              </a:ext>
            </a:extLst>
          </p:cNvPr>
          <p:cNvSpPr/>
          <p:nvPr/>
        </p:nvSpPr>
        <p:spPr>
          <a:xfrm>
            <a:off x="383898" y="4951745"/>
            <a:ext cx="11424203" cy="151729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メイリオ" panose="020B0604030504040204" pitchFamily="50" charset="-128"/>
                <a:ea typeface="メイリオ" panose="020B0604030504040204" pitchFamily="50" charset="-128"/>
              </a:rPr>
              <a:t>異年齢集団における上級生、下級生等の</a:t>
            </a:r>
            <a:endParaRPr lang="en-US" altLang="ja-JP" sz="4000" b="1" dirty="0">
              <a:latin typeface="メイリオ" panose="020B0604030504040204" pitchFamily="50" charset="-128"/>
              <a:ea typeface="メイリオ" panose="020B0604030504040204" pitchFamily="50" charset="-128"/>
            </a:endParaRPr>
          </a:p>
          <a:p>
            <a:pPr algn="ctr"/>
            <a:r>
              <a:rPr lang="ja-JP" altLang="en-US" sz="4000" b="1" dirty="0">
                <a:latin typeface="メイリオ" panose="020B0604030504040204" pitchFamily="50" charset="-128"/>
                <a:ea typeface="メイリオ" panose="020B0604030504040204" pitchFamily="50" charset="-128"/>
              </a:rPr>
              <a:t>適切な人間関係の在り方についても指導を</a:t>
            </a:r>
            <a:endParaRPr kumimoji="1" lang="ja-JP" altLang="en-US" sz="4000" b="1" dirty="0">
              <a:latin typeface="メイリオ" panose="020B0604030504040204" pitchFamily="50" charset="-128"/>
              <a:ea typeface="メイリオ"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E0C9CC7B-A522-7AF3-17D7-D388B5C06A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4418" y="6225357"/>
            <a:ext cx="487363" cy="487363"/>
          </a:xfrm>
          <a:prstGeom prst="rect">
            <a:avLst/>
          </a:prstGeom>
        </p:spPr>
      </p:pic>
    </p:spTree>
    <p:custDataLst>
      <p:tags r:id="rId1"/>
    </p:custDataLst>
    <p:extLst>
      <p:ext uri="{BB962C8B-B14F-4D97-AF65-F5344CB8AC3E}">
        <p14:creationId xmlns:p14="http://schemas.microsoft.com/office/powerpoint/2010/main" val="640028780"/>
      </p:ext>
    </p:extLst>
  </p:cSld>
  <p:clrMapOvr>
    <a:masterClrMapping/>
  </p:clrMapOvr>
  <mc:AlternateContent xmlns:mc="http://schemas.openxmlformats.org/markup-compatibility/2006">
    <mc:Choice xmlns:p14="http://schemas.microsoft.com/office/powerpoint/2010/main" Requires="p14">
      <p:transition spd="med" p14:dur="700" advClick="0" advTm="29250">
        <p:fade/>
      </p:transition>
    </mc:Choice>
    <mc:Fallback>
      <p:transition spd="med" advClick="0" advTm="29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6" name="角丸四角形 9">
            <a:extLst>
              <a:ext uri="{FF2B5EF4-FFF2-40B4-BE49-F238E27FC236}">
                <a16:creationId xmlns:a16="http://schemas.microsoft.com/office/drawing/2014/main" id="{9D5843AA-C31B-4A3D-8EE4-4C031EE8D691}"/>
              </a:ext>
            </a:extLst>
          </p:cNvPr>
          <p:cNvSpPr/>
          <p:nvPr/>
        </p:nvSpPr>
        <p:spPr>
          <a:xfrm>
            <a:off x="347458" y="768991"/>
            <a:ext cx="8865548"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latin typeface="メイリオ" panose="020B0604030504040204" pitchFamily="50" charset="-128"/>
                <a:ea typeface="メイリオ" panose="020B0604030504040204" pitchFamily="50" charset="-128"/>
              </a:rPr>
              <a:t>ウ　生徒の意見を反映した指導</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7" name="右矢印 6"/>
          <p:cNvSpPr/>
          <p:nvPr/>
        </p:nvSpPr>
        <p:spPr>
          <a:xfrm>
            <a:off x="5737273" y="2467410"/>
            <a:ext cx="717451" cy="142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496063" y="1857107"/>
            <a:ext cx="5004406" cy="2614823"/>
            <a:chOff x="-6269942" y="1084980"/>
            <a:chExt cx="6140547" cy="2614823"/>
          </a:xfrm>
        </p:grpSpPr>
        <p:sp>
          <p:nvSpPr>
            <p:cNvPr id="28" name="角丸四角形 9">
              <a:extLst>
                <a:ext uri="{FF2B5EF4-FFF2-40B4-BE49-F238E27FC236}">
                  <a16:creationId xmlns:a16="http://schemas.microsoft.com/office/drawing/2014/main" id="{9D5843AA-C31B-4A3D-8EE4-4C031EE8D691}"/>
                </a:ext>
              </a:extLst>
            </p:cNvPr>
            <p:cNvSpPr/>
            <p:nvPr/>
          </p:nvSpPr>
          <p:spPr>
            <a:xfrm>
              <a:off x="-6269942" y="1084980"/>
              <a:ext cx="6140547" cy="2614823"/>
            </a:xfrm>
            <a:prstGeom prst="roundRect">
              <a:avLst>
                <a:gd name="adj" fmla="val 9673"/>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tx1"/>
                  </a:solidFill>
                  <a:latin typeface="メイリオ" panose="020B0604030504040204" pitchFamily="50" charset="-128"/>
                  <a:ea typeface="メイリオ" panose="020B0604030504040204" pitchFamily="50" charset="-128"/>
                </a:rPr>
                <a:t>独善的な指導</a:t>
              </a:r>
            </a:p>
          </p:txBody>
        </p:sp>
        <p:cxnSp>
          <p:nvCxnSpPr>
            <p:cNvPr id="9" name="直線コネクタ 8"/>
            <p:cNvCxnSpPr/>
            <p:nvPr/>
          </p:nvCxnSpPr>
          <p:spPr>
            <a:xfrm>
              <a:off x="-6170736" y="1140366"/>
              <a:ext cx="5942133" cy="2504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6184069" y="1115093"/>
              <a:ext cx="5942133" cy="2504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角丸四角形 14"/>
          <p:cNvSpPr/>
          <p:nvPr/>
        </p:nvSpPr>
        <p:spPr>
          <a:xfrm>
            <a:off x="6691528" y="1857105"/>
            <a:ext cx="5116573" cy="2614823"/>
          </a:xfrm>
          <a:prstGeom prst="roundRect">
            <a:avLst>
              <a:gd name="adj" fmla="val 863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tx1"/>
                </a:solidFill>
                <a:latin typeface="メイリオ" panose="020B0604030504040204" pitchFamily="50" charset="-128"/>
                <a:ea typeface="メイリオ" panose="020B0604030504040204" pitchFamily="50" charset="-128"/>
              </a:rPr>
              <a:t>生徒との意見交換等</a:t>
            </a:r>
            <a:endParaRPr kumimoji="1" lang="ja-JP" altLang="en-US" sz="4000" b="1" i="1" dirty="0">
              <a:solidFill>
                <a:schemeClr val="tx1"/>
              </a:solidFill>
              <a:latin typeface="メイリオ" panose="020B0604030504040204" pitchFamily="50" charset="-128"/>
              <a:ea typeface="メイリオ" panose="020B0604030504040204" pitchFamily="50" charset="-128"/>
            </a:endParaRPr>
          </a:p>
        </p:txBody>
      </p:sp>
      <p:sp>
        <p:nvSpPr>
          <p:cNvPr id="18" name="四角形: 角を丸くする 12">
            <a:extLst>
              <a:ext uri="{FF2B5EF4-FFF2-40B4-BE49-F238E27FC236}">
                <a16:creationId xmlns:a16="http://schemas.microsoft.com/office/drawing/2014/main" id="{1A153956-5B4B-4535-BF81-9BF9DB23CF7E}"/>
              </a:ext>
            </a:extLst>
          </p:cNvPr>
          <p:cNvSpPr/>
          <p:nvPr/>
        </p:nvSpPr>
        <p:spPr>
          <a:xfrm>
            <a:off x="566048" y="4951745"/>
            <a:ext cx="11242053" cy="151729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メイリオ" panose="020B0604030504040204" pitchFamily="50" charset="-128"/>
                <a:ea typeface="メイリオ" panose="020B0604030504040204" pitchFamily="50" charset="-128"/>
              </a:rPr>
              <a:t>生徒の主体性を尊重しつつ</a:t>
            </a:r>
            <a:endParaRPr lang="en-US" altLang="ja-JP" sz="4000" b="1" dirty="0">
              <a:solidFill>
                <a:schemeClr val="bg1"/>
              </a:solidFill>
              <a:latin typeface="メイリオ" panose="020B0604030504040204" pitchFamily="50" charset="-128"/>
              <a:ea typeface="メイリオ" panose="020B0604030504040204" pitchFamily="50" charset="-128"/>
            </a:endParaRPr>
          </a:p>
          <a:p>
            <a:pPr algn="ctr"/>
            <a:r>
              <a:rPr lang="ja-JP" altLang="en-US" sz="4000" b="1" dirty="0">
                <a:solidFill>
                  <a:schemeClr val="bg1"/>
                </a:solidFill>
                <a:latin typeface="メイリオ" panose="020B0604030504040204" pitchFamily="50" charset="-128"/>
                <a:ea typeface="メイリオ" panose="020B0604030504040204" pitchFamily="50" charset="-128"/>
              </a:rPr>
              <a:t>目標や活動内容を検討</a:t>
            </a:r>
            <a:endParaRPr kumimoji="1" lang="ja-JP" altLang="en-US" sz="4000" b="1" dirty="0">
              <a:solidFill>
                <a:schemeClr val="bg1"/>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C9670EB4-6DF2-3E94-0EC7-CC318DD840A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4419" y="6225357"/>
            <a:ext cx="487363" cy="487363"/>
          </a:xfrm>
          <a:prstGeom prst="rect">
            <a:avLst/>
          </a:prstGeom>
        </p:spPr>
      </p:pic>
    </p:spTree>
    <p:custDataLst>
      <p:tags r:id="rId1"/>
    </p:custDataLst>
    <p:extLst>
      <p:ext uri="{BB962C8B-B14F-4D97-AF65-F5344CB8AC3E}">
        <p14:creationId xmlns:p14="http://schemas.microsoft.com/office/powerpoint/2010/main" val="1676284671"/>
      </p:ext>
    </p:extLst>
  </p:cSld>
  <p:clrMapOvr>
    <a:masterClrMapping/>
  </p:clrMapOvr>
  <mc:AlternateContent xmlns:mc="http://schemas.openxmlformats.org/markup-compatibility/2006">
    <mc:Choice xmlns:p14="http://schemas.microsoft.com/office/powerpoint/2010/main" Requires="p14">
      <p:transition spd="med" p14:dur="700" advClick="0" advTm="25150">
        <p:fade/>
      </p:transition>
    </mc:Choice>
    <mc:Fallback>
      <p:transition spd="med" advClick="0" advTm="25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6" name="角丸四角形 9">
            <a:extLst>
              <a:ext uri="{FF2B5EF4-FFF2-40B4-BE49-F238E27FC236}">
                <a16:creationId xmlns:a16="http://schemas.microsoft.com/office/drawing/2014/main" id="{9D5843AA-C31B-4A3D-8EE4-4C031EE8D691}"/>
              </a:ext>
            </a:extLst>
          </p:cNvPr>
          <p:cNvSpPr/>
          <p:nvPr/>
        </p:nvSpPr>
        <p:spPr>
          <a:xfrm>
            <a:off x="347458" y="768991"/>
            <a:ext cx="8865548"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latin typeface="メイリオ" panose="020B0604030504040204" pitchFamily="50" charset="-128"/>
                <a:ea typeface="メイリオ" panose="020B0604030504040204" pitchFamily="50" charset="-128"/>
              </a:rPr>
              <a:t>エ　生徒のよさを伸ばす指導</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15" name="角丸四角形 14"/>
          <p:cNvSpPr/>
          <p:nvPr/>
        </p:nvSpPr>
        <p:spPr>
          <a:xfrm>
            <a:off x="347458" y="1857106"/>
            <a:ext cx="11460643" cy="2222526"/>
          </a:xfrm>
          <a:prstGeom prst="roundRect">
            <a:avLst>
              <a:gd name="adj" fmla="val 863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b="1" dirty="0">
                <a:solidFill>
                  <a:schemeClr val="tx1"/>
                </a:solidFill>
                <a:latin typeface="メイリオ" panose="020B0604030504040204" pitchFamily="50" charset="-128"/>
                <a:ea typeface="メイリオ" panose="020B0604030504040204" pitchFamily="50" charset="-128"/>
              </a:rPr>
              <a:t>技能向上に向けて、生徒の</a:t>
            </a:r>
            <a:endParaRPr lang="en-US" altLang="ja-JP" sz="4800" b="1" dirty="0">
              <a:solidFill>
                <a:schemeClr val="tx1"/>
              </a:solidFill>
              <a:latin typeface="メイリオ" panose="020B0604030504040204" pitchFamily="50" charset="-128"/>
              <a:ea typeface="メイリオ" panose="020B0604030504040204" pitchFamily="50" charset="-128"/>
            </a:endParaRPr>
          </a:p>
          <a:p>
            <a:pPr algn="ctr"/>
            <a:r>
              <a:rPr lang="ja-JP" altLang="en-US" sz="5400" b="1" dirty="0">
                <a:solidFill>
                  <a:srgbClr val="FF0000"/>
                </a:solidFill>
                <a:latin typeface="メイリオ" panose="020B0604030504040204" pitchFamily="50" charset="-128"/>
                <a:ea typeface="メイリオ" panose="020B0604030504040204" pitchFamily="50" charset="-128"/>
              </a:rPr>
              <a:t>よさ</a:t>
            </a:r>
            <a:r>
              <a:rPr lang="ja-JP" altLang="en-US" sz="4800" b="1" dirty="0">
                <a:solidFill>
                  <a:schemeClr val="tx1"/>
                </a:solidFill>
                <a:latin typeface="メイリオ" panose="020B0604030504040204" pitchFamily="50" charset="-128"/>
                <a:ea typeface="メイリオ" panose="020B0604030504040204" pitchFamily="50" charset="-128"/>
              </a:rPr>
              <a:t>を</a:t>
            </a:r>
            <a:r>
              <a:rPr lang="ja-JP" altLang="en-US" sz="5400" b="1" dirty="0">
                <a:solidFill>
                  <a:srgbClr val="FF0000"/>
                </a:solidFill>
                <a:latin typeface="メイリオ" panose="020B0604030504040204" pitchFamily="50" charset="-128"/>
                <a:ea typeface="メイリオ" panose="020B0604030504040204" pitchFamily="50" charset="-128"/>
              </a:rPr>
              <a:t>「見つけて」「伸ばす」</a:t>
            </a:r>
            <a:endParaRPr kumimoji="1" lang="ja-JP" altLang="en-US" sz="5400" b="1" i="1" dirty="0">
              <a:solidFill>
                <a:srgbClr val="FF0000"/>
              </a:solidFill>
              <a:latin typeface="メイリオ" panose="020B0604030504040204" pitchFamily="50" charset="-128"/>
              <a:ea typeface="メイリオ" panose="020B0604030504040204" pitchFamily="50" charset="-128"/>
            </a:endParaRPr>
          </a:p>
        </p:txBody>
      </p:sp>
      <p:sp>
        <p:nvSpPr>
          <p:cNvPr id="18" name="四角形: 角を丸くする 12">
            <a:extLst>
              <a:ext uri="{FF2B5EF4-FFF2-40B4-BE49-F238E27FC236}">
                <a16:creationId xmlns:a16="http://schemas.microsoft.com/office/drawing/2014/main" id="{1A153956-5B4B-4535-BF81-9BF9DB23CF7E}"/>
              </a:ext>
            </a:extLst>
          </p:cNvPr>
          <p:cNvSpPr/>
          <p:nvPr/>
        </p:nvSpPr>
        <p:spPr>
          <a:xfrm>
            <a:off x="347457" y="4332849"/>
            <a:ext cx="11460643" cy="17172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latin typeface="メイリオ" panose="020B0604030504040204" pitchFamily="50" charset="-128"/>
                <a:ea typeface="メイリオ" panose="020B0604030504040204" pitchFamily="50" charset="-128"/>
              </a:rPr>
              <a:t>厳しい言葉を発した後には、</a:t>
            </a:r>
            <a:endParaRPr lang="en-US" altLang="ja-JP" sz="4400" b="1" dirty="0">
              <a:latin typeface="メイリオ" panose="020B0604030504040204" pitchFamily="50" charset="-128"/>
              <a:ea typeface="メイリオ" panose="020B0604030504040204" pitchFamily="50" charset="-128"/>
            </a:endParaRPr>
          </a:p>
          <a:p>
            <a:pPr algn="ctr"/>
            <a:r>
              <a:rPr lang="ja-JP" altLang="en-US" sz="4400" b="1" dirty="0">
                <a:latin typeface="メイリオ" panose="020B0604030504040204" pitchFamily="50" charset="-128"/>
                <a:ea typeface="メイリオ" panose="020B0604030504040204" pitchFamily="50" charset="-128"/>
              </a:rPr>
              <a:t>該当生徒へのフォロ </a:t>
            </a:r>
            <a:r>
              <a:rPr lang="ja-JP" altLang="en-US" sz="4400" b="1" dirty="0" err="1">
                <a:latin typeface="メイリオ" panose="020B0604030504040204" pitchFamily="50" charset="-128"/>
                <a:ea typeface="メイリオ" panose="020B0604030504040204" pitchFamily="50" charset="-128"/>
              </a:rPr>
              <a:t>ー</a:t>
            </a:r>
            <a:r>
              <a:rPr lang="ja-JP" altLang="en-US" sz="4400" b="1" dirty="0">
                <a:latin typeface="メイリオ" panose="020B0604030504040204" pitchFamily="50" charset="-128"/>
                <a:ea typeface="メイリオ" panose="020B0604030504040204" pitchFamily="50" charset="-128"/>
              </a:rPr>
              <a:t>アップを</a:t>
            </a:r>
            <a:endParaRPr kumimoji="1" lang="ja-JP" altLang="en-US" sz="4400" b="1" dirty="0">
              <a:solidFill>
                <a:schemeClr val="bg1"/>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8D362289-1402-3B5B-807C-B631BC611E6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4418" y="6303338"/>
            <a:ext cx="487363" cy="487363"/>
          </a:xfrm>
          <a:prstGeom prst="rect">
            <a:avLst/>
          </a:prstGeom>
        </p:spPr>
      </p:pic>
    </p:spTree>
    <p:custDataLst>
      <p:tags r:id="rId1"/>
    </p:custDataLst>
    <p:extLst>
      <p:ext uri="{BB962C8B-B14F-4D97-AF65-F5344CB8AC3E}">
        <p14:creationId xmlns:p14="http://schemas.microsoft.com/office/powerpoint/2010/main" val="4203630066"/>
      </p:ext>
    </p:extLst>
  </p:cSld>
  <p:clrMapOvr>
    <a:masterClrMapping/>
  </p:clrMapOvr>
  <mc:AlternateContent xmlns:mc="http://schemas.openxmlformats.org/markup-compatibility/2006">
    <mc:Choice xmlns:p14="http://schemas.microsoft.com/office/powerpoint/2010/main" Requires="p14">
      <p:transition spd="med" p14:dur="700" advClick="0" advTm="27620">
        <p:fade/>
      </p:transition>
    </mc:Choice>
    <mc:Fallback>
      <p:transition spd="med" advClick="0" advTm="27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26" name="角丸四角形 25"/>
          <p:cNvSpPr/>
          <p:nvPr/>
        </p:nvSpPr>
        <p:spPr>
          <a:xfrm>
            <a:off x="576776" y="1849989"/>
            <a:ext cx="9045527" cy="105725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latin typeface="メイリオ" panose="020B0604030504040204" pitchFamily="50" charset="-128"/>
                <a:ea typeface="メイリオ" panose="020B0604030504040204" pitchFamily="50" charset="-128"/>
              </a:rPr>
              <a:t>発達段階、</a:t>
            </a:r>
            <a:r>
              <a:rPr kumimoji="1" lang="ja-JP" altLang="en-US" sz="3600" b="1" i="1" dirty="0">
                <a:solidFill>
                  <a:schemeClr val="tx1"/>
                </a:solidFill>
                <a:latin typeface="メイリオ" panose="020B0604030504040204" pitchFamily="50" charset="-128"/>
                <a:ea typeface="メイリオ" panose="020B0604030504040204" pitchFamily="50" charset="-128"/>
              </a:rPr>
              <a:t>体力、技能の習熟度</a:t>
            </a:r>
            <a:r>
              <a:rPr kumimoji="1" lang="ja-JP" altLang="en-US" sz="3200" b="1" i="1" dirty="0">
                <a:solidFill>
                  <a:schemeClr val="tx1"/>
                </a:solidFill>
                <a:latin typeface="メイリオ" panose="020B0604030504040204" pitchFamily="50" charset="-128"/>
                <a:ea typeface="メイリオ" panose="020B0604030504040204" pitchFamily="50" charset="-128"/>
              </a:rPr>
              <a:t>に応じた</a:t>
            </a:r>
            <a:endParaRPr kumimoji="1" lang="ja-JP" altLang="en-US" sz="3600" b="1" i="1" dirty="0">
              <a:solidFill>
                <a:schemeClr val="tx1"/>
              </a:solidFill>
              <a:latin typeface="メイリオ" panose="020B0604030504040204" pitchFamily="50" charset="-128"/>
              <a:ea typeface="メイリオ" panose="020B0604030504040204" pitchFamily="50" charset="-128"/>
            </a:endParaRPr>
          </a:p>
        </p:txBody>
      </p:sp>
      <p:sp>
        <p:nvSpPr>
          <p:cNvPr id="18" name="四角形: 角を丸くする 12">
            <a:extLst>
              <a:ext uri="{FF2B5EF4-FFF2-40B4-BE49-F238E27FC236}">
                <a16:creationId xmlns:a16="http://schemas.microsoft.com/office/drawing/2014/main" id="{1A153956-5B4B-4535-BF81-9BF9DB23CF7E}"/>
              </a:ext>
            </a:extLst>
          </p:cNvPr>
          <p:cNvSpPr/>
          <p:nvPr/>
        </p:nvSpPr>
        <p:spPr>
          <a:xfrm>
            <a:off x="383898" y="4951745"/>
            <a:ext cx="11424203" cy="151729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メイリオ" panose="020B0604030504040204" pitchFamily="50" charset="-128"/>
                <a:ea typeface="メイリオ" panose="020B0604030504040204" pitchFamily="50" charset="-128"/>
              </a:rPr>
              <a:t>生涯を通じてスポーツ・文化芸術に</a:t>
            </a:r>
            <a:endParaRPr lang="en-US" altLang="ja-JP" sz="4000" b="1" dirty="0">
              <a:latin typeface="メイリオ" panose="020B0604030504040204" pitchFamily="50" charset="-128"/>
              <a:ea typeface="メイリオ" panose="020B0604030504040204" pitchFamily="50" charset="-128"/>
            </a:endParaRPr>
          </a:p>
          <a:p>
            <a:pPr algn="ctr"/>
            <a:r>
              <a:rPr lang="ja-JP" altLang="en-US" sz="4000" b="1" dirty="0">
                <a:latin typeface="メイリオ" panose="020B0604030504040204" pitchFamily="50" charset="-128"/>
                <a:ea typeface="メイリオ" panose="020B0604030504040204" pitchFamily="50" charset="-128"/>
              </a:rPr>
              <a:t>親しむ基礎を培う</a:t>
            </a:r>
            <a:endParaRPr lang="en-US" altLang="ja-JP" sz="4000" b="1" dirty="0">
              <a:latin typeface="メイリオ" panose="020B0604030504040204" pitchFamily="50" charset="-128"/>
              <a:ea typeface="メイリオ" panose="020B0604030504040204" pitchFamily="50" charset="-128"/>
            </a:endParaRPr>
          </a:p>
        </p:txBody>
      </p:sp>
      <p:sp>
        <p:nvSpPr>
          <p:cNvPr id="13" name="角丸四角形 9">
            <a:extLst>
              <a:ext uri="{FF2B5EF4-FFF2-40B4-BE49-F238E27FC236}">
                <a16:creationId xmlns:a16="http://schemas.microsoft.com/office/drawing/2014/main" id="{9D5843AA-C31B-4A3D-8EE4-4C031EE8D691}"/>
              </a:ext>
            </a:extLst>
          </p:cNvPr>
          <p:cNvSpPr/>
          <p:nvPr/>
        </p:nvSpPr>
        <p:spPr>
          <a:xfrm>
            <a:off x="383898" y="569343"/>
            <a:ext cx="8865548"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solidFill>
                  <a:schemeClr val="bg1"/>
                </a:solidFill>
                <a:latin typeface="メイリオ" panose="020B0604030504040204" pitchFamily="50" charset="-128"/>
                <a:ea typeface="メイリオ" panose="020B0604030504040204" pitchFamily="50" charset="-128"/>
              </a:rPr>
              <a:t>オ　無理のない練習</a:t>
            </a:r>
            <a:endParaRPr lang="en-US" altLang="ja-JP" sz="3200" b="1" dirty="0">
              <a:solidFill>
                <a:schemeClr val="bg1"/>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576775" y="3068237"/>
            <a:ext cx="9045527" cy="105725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latin typeface="メイリオ" panose="020B0604030504040204" pitchFamily="50" charset="-128"/>
                <a:ea typeface="メイリオ" panose="020B0604030504040204" pitchFamily="50" charset="-128"/>
              </a:rPr>
              <a:t>日々の</a:t>
            </a:r>
            <a:r>
              <a:rPr lang="ja-JP" altLang="en-US" sz="3600" b="1" dirty="0">
                <a:solidFill>
                  <a:schemeClr val="tx1"/>
                </a:solidFill>
                <a:latin typeface="メイリオ" panose="020B0604030504040204" pitchFamily="50" charset="-128"/>
                <a:ea typeface="メイリオ" panose="020B0604030504040204" pitchFamily="50" charset="-128"/>
              </a:rPr>
              <a:t>健康観察</a:t>
            </a:r>
            <a:r>
              <a:rPr lang="ja-JP" altLang="en-US" sz="3200" b="1" dirty="0">
                <a:solidFill>
                  <a:schemeClr val="tx1"/>
                </a:solidFill>
                <a:latin typeface="メイリオ" panose="020B0604030504040204" pitchFamily="50" charset="-128"/>
                <a:ea typeface="メイリオ" panose="020B0604030504040204" pitchFamily="50" charset="-128"/>
              </a:rPr>
              <a:t>に基づいた</a:t>
            </a:r>
            <a:endParaRPr kumimoji="1" lang="ja-JP" altLang="en-US" sz="3600" b="1" i="1" dirty="0">
              <a:solidFill>
                <a:schemeClr val="tx1"/>
              </a:solidFill>
              <a:latin typeface="メイリオ" panose="020B0604030504040204" pitchFamily="50" charset="-128"/>
              <a:ea typeface="メイリオ" panose="020B0604030504040204" pitchFamily="50" charset="-128"/>
            </a:endParaRPr>
          </a:p>
        </p:txBody>
      </p:sp>
      <p:sp>
        <p:nvSpPr>
          <p:cNvPr id="4" name="円/楕円 3"/>
          <p:cNvSpPr/>
          <p:nvPr/>
        </p:nvSpPr>
        <p:spPr>
          <a:xfrm>
            <a:off x="8989256" y="1849989"/>
            <a:ext cx="2818845" cy="22754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atin typeface="メイリオ" panose="020B0604030504040204" pitchFamily="50" charset="-128"/>
                <a:ea typeface="メイリオ" panose="020B0604030504040204" pitchFamily="50" charset="-128"/>
              </a:rPr>
              <a:t>練習</a:t>
            </a:r>
          </a:p>
        </p:txBody>
      </p:sp>
      <p:pic>
        <p:nvPicPr>
          <p:cNvPr id="3" name="録音したサウンド">
            <a:hlinkClick r:id="" action="ppaction://media"/>
            <a:extLst>
              <a:ext uri="{FF2B5EF4-FFF2-40B4-BE49-F238E27FC236}">
                <a16:creationId xmlns:a16="http://schemas.microsoft.com/office/drawing/2014/main" id="{8C7E908F-9B73-93C7-F225-A846FD0CC6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45501" y="6169993"/>
            <a:ext cx="487363" cy="487363"/>
          </a:xfrm>
          <a:prstGeom prst="rect">
            <a:avLst/>
          </a:prstGeom>
        </p:spPr>
      </p:pic>
    </p:spTree>
    <p:custDataLst>
      <p:tags r:id="rId1"/>
    </p:custDataLst>
    <p:extLst>
      <p:ext uri="{BB962C8B-B14F-4D97-AF65-F5344CB8AC3E}">
        <p14:creationId xmlns:p14="http://schemas.microsoft.com/office/powerpoint/2010/main" val="954653016"/>
      </p:ext>
    </p:extLst>
  </p:cSld>
  <p:clrMapOvr>
    <a:masterClrMapping/>
  </p:clrMapOvr>
  <mc:AlternateContent xmlns:mc="http://schemas.openxmlformats.org/markup-compatibility/2006">
    <mc:Choice xmlns:p14="http://schemas.microsoft.com/office/powerpoint/2010/main" Requires="p14">
      <p:transition spd="med" p14:dur="700" advClick="0" advTm="28660">
        <p:fade/>
      </p:transition>
    </mc:Choice>
    <mc:Fallback>
      <p:transition spd="med" advClick="0" advTm="28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95">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26" name="角丸四角形 25"/>
          <p:cNvSpPr/>
          <p:nvPr/>
        </p:nvSpPr>
        <p:spPr>
          <a:xfrm>
            <a:off x="383898" y="1849989"/>
            <a:ext cx="11424203" cy="105725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tx1"/>
                </a:solidFill>
                <a:latin typeface="メイリオ" panose="020B0604030504040204" pitchFamily="50" charset="-128"/>
                <a:ea typeface="メイリオ" panose="020B0604030504040204" pitchFamily="50" charset="-128"/>
              </a:rPr>
              <a:t>運動部活動指導手引の活用</a:t>
            </a:r>
            <a:endParaRPr kumimoji="1" lang="ja-JP" altLang="en-US" sz="4400" b="1" i="1" dirty="0">
              <a:solidFill>
                <a:schemeClr val="tx1"/>
              </a:solidFill>
              <a:latin typeface="メイリオ" panose="020B0604030504040204" pitchFamily="50" charset="-128"/>
              <a:ea typeface="メイリオ" panose="020B0604030504040204" pitchFamily="50" charset="-128"/>
            </a:endParaRPr>
          </a:p>
        </p:txBody>
      </p:sp>
      <p:sp>
        <p:nvSpPr>
          <p:cNvPr id="18" name="四角形: 角を丸くする 12">
            <a:extLst>
              <a:ext uri="{FF2B5EF4-FFF2-40B4-BE49-F238E27FC236}">
                <a16:creationId xmlns:a16="http://schemas.microsoft.com/office/drawing/2014/main" id="{1A153956-5B4B-4535-BF81-9BF9DB23CF7E}"/>
              </a:ext>
            </a:extLst>
          </p:cNvPr>
          <p:cNvSpPr/>
          <p:nvPr/>
        </p:nvSpPr>
        <p:spPr>
          <a:xfrm>
            <a:off x="383898" y="4951745"/>
            <a:ext cx="11424203" cy="151729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メイリオ" panose="020B0604030504040204" pitchFamily="50" charset="-128"/>
                <a:ea typeface="メイリオ" panose="020B0604030504040204" pitchFamily="50" charset="-128"/>
              </a:rPr>
              <a:t>合理的でかつ効率的・効果的な指導</a:t>
            </a:r>
            <a:endParaRPr lang="en-US" altLang="ja-JP" sz="4000" b="1" dirty="0">
              <a:latin typeface="メイリオ" panose="020B0604030504040204" pitchFamily="50" charset="-128"/>
              <a:ea typeface="メイリオ" panose="020B0604030504040204" pitchFamily="50" charset="-128"/>
            </a:endParaRPr>
          </a:p>
        </p:txBody>
      </p:sp>
      <p:sp>
        <p:nvSpPr>
          <p:cNvPr id="13" name="角丸四角形 9">
            <a:extLst>
              <a:ext uri="{FF2B5EF4-FFF2-40B4-BE49-F238E27FC236}">
                <a16:creationId xmlns:a16="http://schemas.microsoft.com/office/drawing/2014/main" id="{9D5843AA-C31B-4A3D-8EE4-4C031EE8D691}"/>
              </a:ext>
            </a:extLst>
          </p:cNvPr>
          <p:cNvSpPr/>
          <p:nvPr/>
        </p:nvSpPr>
        <p:spPr>
          <a:xfrm>
            <a:off x="383898" y="569343"/>
            <a:ext cx="8865548"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solidFill>
                  <a:schemeClr val="bg1"/>
                </a:solidFill>
                <a:latin typeface="メイリオ" panose="020B0604030504040204" pitchFamily="50" charset="-128"/>
                <a:ea typeface="メイリオ" panose="020B0604030504040204" pitchFamily="50" charset="-128"/>
              </a:rPr>
              <a:t>カ　運動部活動指導手引の活用</a:t>
            </a:r>
            <a:endParaRPr lang="en-US" altLang="ja-JP" sz="3200" b="1" dirty="0">
              <a:solidFill>
                <a:schemeClr val="bg1"/>
              </a:solidFill>
              <a:latin typeface="メイリオ" panose="020B0604030504040204" pitchFamily="50" charset="-128"/>
              <a:ea typeface="メイリオ" panose="020B0604030504040204" pitchFamily="50" charset="-128"/>
            </a:endParaRPr>
          </a:p>
        </p:txBody>
      </p:sp>
      <p:sp>
        <p:nvSpPr>
          <p:cNvPr id="8" name="右矢印 7"/>
          <p:cNvSpPr/>
          <p:nvPr/>
        </p:nvSpPr>
        <p:spPr>
          <a:xfrm rot="5400000">
            <a:off x="5442805" y="2591842"/>
            <a:ext cx="1306387" cy="258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録音したサウンド">
            <a:hlinkClick r:id="" action="ppaction://media"/>
            <a:extLst>
              <a:ext uri="{FF2B5EF4-FFF2-40B4-BE49-F238E27FC236}">
                <a16:creationId xmlns:a16="http://schemas.microsoft.com/office/drawing/2014/main" id="{C50B9FC8-41A7-1C1B-E94B-6E1F56B38F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4419" y="6225357"/>
            <a:ext cx="487363" cy="487363"/>
          </a:xfrm>
          <a:prstGeom prst="rect">
            <a:avLst/>
          </a:prstGeom>
        </p:spPr>
      </p:pic>
    </p:spTree>
    <p:custDataLst>
      <p:tags r:id="rId1"/>
    </p:custDataLst>
    <p:extLst>
      <p:ext uri="{BB962C8B-B14F-4D97-AF65-F5344CB8AC3E}">
        <p14:creationId xmlns:p14="http://schemas.microsoft.com/office/powerpoint/2010/main" val="2341658156"/>
      </p:ext>
    </p:extLst>
  </p:cSld>
  <p:clrMapOvr>
    <a:masterClrMapping/>
  </p:clrMapOvr>
  <mc:AlternateContent xmlns:mc="http://schemas.openxmlformats.org/markup-compatibility/2006">
    <mc:Choice xmlns:p14="http://schemas.microsoft.com/office/powerpoint/2010/main" Requires="p14">
      <p:transition spd="med" p14:dur="700" advClick="0" advTm="36440">
        <p:fade/>
      </p:transition>
    </mc:Choice>
    <mc:Fallback>
      <p:transition spd="med" advClick="0" advTm="36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6" name="角丸四角形 9">
            <a:extLst>
              <a:ext uri="{FF2B5EF4-FFF2-40B4-BE49-F238E27FC236}">
                <a16:creationId xmlns:a16="http://schemas.microsoft.com/office/drawing/2014/main" id="{9D5843AA-C31B-4A3D-8EE4-4C031EE8D691}"/>
              </a:ext>
            </a:extLst>
          </p:cNvPr>
          <p:cNvSpPr/>
          <p:nvPr/>
        </p:nvSpPr>
        <p:spPr>
          <a:xfrm>
            <a:off x="1941342" y="2268259"/>
            <a:ext cx="8631407"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solidFill>
                  <a:schemeClr val="bg1"/>
                </a:solidFill>
                <a:latin typeface="メイリオ" panose="020B0604030504040204" pitchFamily="50" charset="-128"/>
                <a:ea typeface="メイリオ" panose="020B0604030504040204" pitchFamily="50" charset="-128"/>
              </a:rPr>
              <a:t>ア　</a:t>
            </a:r>
            <a:r>
              <a:rPr lang="ja-JP" altLang="en-US" sz="3200" b="1" dirty="0">
                <a:latin typeface="メイリオ" panose="020B0604030504040204" pitchFamily="50" charset="-128"/>
                <a:ea typeface="メイリオ" panose="020B0604030504040204" pitchFamily="50" charset="-128"/>
              </a:rPr>
              <a:t>危機管理の徹底</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15" name="タイトル 1">
            <a:extLst>
              <a:ext uri="{FF2B5EF4-FFF2-40B4-BE49-F238E27FC236}">
                <a16:creationId xmlns:a16="http://schemas.microsoft.com/office/drawing/2014/main" id="{FB45673B-1F88-4699-AA33-11735C1A2C22}"/>
              </a:ext>
            </a:extLst>
          </p:cNvPr>
          <p:cNvSpPr txBox="1">
            <a:spLocks/>
          </p:cNvSpPr>
          <p:nvPr/>
        </p:nvSpPr>
        <p:spPr>
          <a:xfrm>
            <a:off x="0" y="604909"/>
            <a:ext cx="11525250" cy="1730326"/>
          </a:xfrm>
          <a:prstGeom prst="rect">
            <a:avLst/>
          </a:prstGeom>
        </p:spPr>
        <p:txBody>
          <a:bodyPr vert="horz" anchor="ctr">
            <a:noAutofit/>
          </a:bodyPr>
          <a:lstStyle/>
          <a:p>
            <a:pPr>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a:t>
            </a:r>
            <a:endParaRPr kumimoji="1" lang="en-US" altLang="ja-JP" sz="3200" b="1"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rPr>
              <a:t>２ 学校部活動の適切な運営のための取組</a:t>
            </a:r>
            <a:endParaRPr lang="en-US" altLang="ja-JP" sz="3200" b="1"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（３）生徒の健康・安全確保 </a:t>
            </a:r>
            <a:r>
              <a:rPr lang="ja-JP" altLang="en-US" sz="3200" dirty="0">
                <a:latin typeface="メイリオ" panose="020B0604030504040204" pitchFamily="50" charset="-128"/>
                <a:ea typeface="メイリオ" panose="020B0604030504040204" pitchFamily="50" charset="-128"/>
              </a:rPr>
              <a:t>　　</a:t>
            </a:r>
            <a:endParaRPr lang="en-US" altLang="ja-JP" sz="3200" dirty="0">
              <a:latin typeface="メイリオ" panose="020B0604030504040204" pitchFamily="50" charset="-128"/>
              <a:ea typeface="メイリオ" panose="020B0604030504040204" pitchFamily="50" charset="-128"/>
            </a:endParaRPr>
          </a:p>
        </p:txBody>
      </p:sp>
      <p:sp>
        <p:nvSpPr>
          <p:cNvPr id="17" name="角丸四角形 9">
            <a:extLst>
              <a:ext uri="{FF2B5EF4-FFF2-40B4-BE49-F238E27FC236}">
                <a16:creationId xmlns:a16="http://schemas.microsoft.com/office/drawing/2014/main" id="{9D5843AA-C31B-4A3D-8EE4-4C031EE8D691}"/>
              </a:ext>
            </a:extLst>
          </p:cNvPr>
          <p:cNvSpPr/>
          <p:nvPr/>
        </p:nvSpPr>
        <p:spPr>
          <a:xfrm>
            <a:off x="1941342" y="3215253"/>
            <a:ext cx="8631407"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イ　部活動指導員等が行う生徒への安全配慮</a:t>
            </a:r>
            <a:r>
              <a:rPr lang="ja-JP" altLang="en-US" sz="3200" b="1" dirty="0">
                <a:solidFill>
                  <a:schemeClr val="bg1"/>
                </a:solidFill>
                <a:latin typeface="メイリオ" panose="020B0604030504040204" pitchFamily="50" charset="-128"/>
                <a:ea typeface="メイリオ" panose="020B0604030504040204" pitchFamily="50" charset="-128"/>
              </a:rPr>
              <a:t>　</a:t>
            </a:r>
          </a:p>
        </p:txBody>
      </p:sp>
      <p:sp>
        <p:nvSpPr>
          <p:cNvPr id="21" name="角丸四角形 9">
            <a:extLst>
              <a:ext uri="{FF2B5EF4-FFF2-40B4-BE49-F238E27FC236}">
                <a16:creationId xmlns:a16="http://schemas.microsoft.com/office/drawing/2014/main" id="{9D5843AA-C31B-4A3D-8EE4-4C031EE8D691}"/>
              </a:ext>
            </a:extLst>
          </p:cNvPr>
          <p:cNvSpPr/>
          <p:nvPr/>
        </p:nvSpPr>
        <p:spPr>
          <a:xfrm>
            <a:off x="1941342" y="4162247"/>
            <a:ext cx="8631407"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ウ　施設設備等の安全点検</a:t>
            </a:r>
            <a:r>
              <a:rPr lang="ja-JP" altLang="en-US" sz="3200" b="1" dirty="0">
                <a:solidFill>
                  <a:schemeClr val="bg1"/>
                </a:solidFill>
                <a:latin typeface="メイリオ" panose="020B0604030504040204" pitchFamily="50" charset="-128"/>
                <a:ea typeface="メイリオ" panose="020B0604030504040204" pitchFamily="50" charset="-128"/>
              </a:rPr>
              <a:t>　</a:t>
            </a:r>
          </a:p>
        </p:txBody>
      </p:sp>
      <p:sp>
        <p:nvSpPr>
          <p:cNvPr id="22" name="角丸四角形 9">
            <a:extLst>
              <a:ext uri="{FF2B5EF4-FFF2-40B4-BE49-F238E27FC236}">
                <a16:creationId xmlns:a16="http://schemas.microsoft.com/office/drawing/2014/main" id="{9D5843AA-C31B-4A3D-8EE4-4C031EE8D691}"/>
              </a:ext>
            </a:extLst>
          </p:cNvPr>
          <p:cNvSpPr/>
          <p:nvPr/>
        </p:nvSpPr>
        <p:spPr>
          <a:xfrm>
            <a:off x="1941342" y="5146294"/>
            <a:ext cx="8631407"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エ　活動場所の安全配慮</a:t>
            </a:r>
            <a:endParaRPr lang="en-US" altLang="ja-JP" sz="3200" b="1" dirty="0">
              <a:solidFill>
                <a:schemeClr val="bg1"/>
              </a:solidFill>
              <a:latin typeface="メイリオ" panose="020B0604030504040204" pitchFamily="50" charset="-128"/>
              <a:ea typeface="メイリオ" panose="020B0604030504040204" pitchFamily="50" charset="-128"/>
            </a:endParaRPr>
          </a:p>
        </p:txBody>
      </p:sp>
      <p:sp>
        <p:nvSpPr>
          <p:cNvPr id="23" name="角丸四角形 9">
            <a:extLst>
              <a:ext uri="{FF2B5EF4-FFF2-40B4-BE49-F238E27FC236}">
                <a16:creationId xmlns:a16="http://schemas.microsoft.com/office/drawing/2014/main" id="{9D5843AA-C31B-4A3D-8EE4-4C031EE8D691}"/>
              </a:ext>
            </a:extLst>
          </p:cNvPr>
          <p:cNvSpPr/>
          <p:nvPr/>
        </p:nvSpPr>
        <p:spPr>
          <a:xfrm>
            <a:off x="1941342" y="6092799"/>
            <a:ext cx="8631407"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オ　大会引率</a:t>
            </a:r>
            <a:endParaRPr lang="en-US" altLang="ja-JP" sz="3200" b="1" dirty="0">
              <a:solidFill>
                <a:schemeClr val="bg1"/>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580AEBA3-5F23-DCE3-0C71-F74805D06B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25250" y="6166577"/>
            <a:ext cx="487363" cy="487363"/>
          </a:xfrm>
          <a:prstGeom prst="rect">
            <a:avLst/>
          </a:prstGeom>
        </p:spPr>
      </p:pic>
    </p:spTree>
    <p:custDataLst>
      <p:tags r:id="rId1"/>
    </p:custDataLst>
    <p:extLst>
      <p:ext uri="{BB962C8B-B14F-4D97-AF65-F5344CB8AC3E}">
        <p14:creationId xmlns:p14="http://schemas.microsoft.com/office/powerpoint/2010/main" val="115361151"/>
      </p:ext>
    </p:extLst>
  </p:cSld>
  <p:clrMapOvr>
    <a:masterClrMapping/>
  </p:clrMapOvr>
  <mc:AlternateContent xmlns:mc="http://schemas.openxmlformats.org/markup-compatibility/2006">
    <mc:Choice xmlns:p14="http://schemas.microsoft.com/office/powerpoint/2010/main" Requires="p14">
      <p:transition spd="med" p14:dur="700" advClick="0" advTm="17550">
        <p:fade/>
      </p:transition>
    </mc:Choice>
    <mc:Fallback>
      <p:transition spd="med" advClick="0" advTm="17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B3CF529F-8D0C-4240-A993-C66AE02AF220}"/>
              </a:ext>
            </a:extLst>
          </p:cNvPr>
          <p:cNvSpPr/>
          <p:nvPr/>
        </p:nvSpPr>
        <p:spPr>
          <a:xfrm>
            <a:off x="352152" y="5009415"/>
            <a:ext cx="7412133" cy="151774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altLang="ja-JP" sz="2800" b="1" u="sng" dirty="0">
              <a:solidFill>
                <a:schemeClr val="tx1"/>
              </a:solidFill>
              <a:latin typeface="Meiryo UI" panose="020B0604030504040204" pitchFamily="50" charset="-128"/>
              <a:ea typeface="Meiryo UI" panose="020B0604030504040204" pitchFamily="50" charset="-128"/>
            </a:endParaRPr>
          </a:p>
          <a:p>
            <a:r>
              <a:rPr lang="ja-JP" altLang="en-US" sz="2800" b="1" u="sng" dirty="0">
                <a:solidFill>
                  <a:schemeClr val="tx1"/>
                </a:solidFill>
                <a:latin typeface="Meiryo UI" panose="020B0604030504040204" pitchFamily="50" charset="-128"/>
                <a:ea typeface="Meiryo UI" panose="020B0604030504040204" pitchFamily="50" charset="-128"/>
              </a:rPr>
              <a:t>危機管理マニュアルの理解</a:t>
            </a:r>
            <a:endParaRPr lang="en-US" altLang="ja-JP" sz="2800" b="1" dirty="0">
              <a:solidFill>
                <a:schemeClr val="tx1"/>
              </a:solidFill>
              <a:latin typeface="Meiryo UI" panose="020B0604030504040204" pitchFamily="50" charset="-128"/>
              <a:ea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rPr>
              <a:t>・事故が起こった場合の対処方法</a:t>
            </a:r>
            <a:endParaRPr lang="en-US" altLang="ja-JP" sz="2800" dirty="0">
              <a:solidFill>
                <a:schemeClr val="tx1"/>
              </a:solidFill>
              <a:latin typeface="Meiryo UI" panose="020B0604030504040204" pitchFamily="50" charset="-128"/>
              <a:ea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rPr>
              <a:t>・医療関係者等への連絡体制　など</a:t>
            </a:r>
          </a:p>
          <a:p>
            <a:endParaRPr lang="en-US" altLang="ja-JP" sz="2800" dirty="0">
              <a:solidFill>
                <a:schemeClr val="tx1"/>
              </a:solidFill>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E9B05342-4794-4D98-B9E8-EBC7188AC437}"/>
              </a:ext>
            </a:extLst>
          </p:cNvPr>
          <p:cNvSpPr/>
          <p:nvPr/>
        </p:nvSpPr>
        <p:spPr>
          <a:xfrm>
            <a:off x="332459" y="1635309"/>
            <a:ext cx="7412133" cy="19384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2800" b="1" u="sng" dirty="0">
                <a:solidFill>
                  <a:schemeClr val="tx1"/>
                </a:solidFill>
                <a:latin typeface="Meiryo UI" panose="020B0604030504040204" pitchFamily="50" charset="-128"/>
                <a:ea typeface="Meiryo UI" panose="020B0604030504040204" pitchFamily="50" charset="-128"/>
              </a:rPr>
              <a:t>熱中症対策</a:t>
            </a:r>
            <a:r>
              <a:rPr lang="ja-JP" altLang="en-US" sz="2800" b="1" dirty="0">
                <a:solidFill>
                  <a:schemeClr val="tx1"/>
                </a:solidFill>
                <a:latin typeface="Meiryo UI" panose="020B0604030504040204" pitchFamily="50" charset="-128"/>
                <a:ea typeface="Meiryo UI" panose="020B0604030504040204" pitchFamily="50" charset="-128"/>
              </a:rPr>
              <a:t>　</a:t>
            </a:r>
            <a:endParaRPr lang="en-US" altLang="ja-JP" sz="2800" b="1" dirty="0">
              <a:solidFill>
                <a:schemeClr val="tx1"/>
              </a:solidFill>
              <a:latin typeface="Meiryo UI" panose="020B0604030504040204" pitchFamily="50" charset="-128"/>
              <a:ea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rPr>
              <a:t>・活動前の健康状態等を把握</a:t>
            </a:r>
            <a:endParaRPr lang="en-US" altLang="ja-JP" sz="2800" dirty="0">
              <a:solidFill>
                <a:schemeClr val="tx1"/>
              </a:solidFill>
              <a:latin typeface="Meiryo UI" panose="020B0604030504040204" pitchFamily="50" charset="-128"/>
              <a:ea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rPr>
              <a:t>・こまめな水分・塩分補給</a:t>
            </a:r>
            <a:endParaRPr lang="en-US" altLang="ja-JP" sz="2800" dirty="0">
              <a:solidFill>
                <a:schemeClr val="tx1"/>
              </a:solidFill>
              <a:latin typeface="Meiryo UI" panose="020B0604030504040204" pitchFamily="50" charset="-128"/>
              <a:ea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rPr>
              <a:t>・暑さ指数（</a:t>
            </a:r>
            <a:r>
              <a:rPr lang="en-US" altLang="ja-JP" sz="2800" dirty="0">
                <a:solidFill>
                  <a:schemeClr val="tx1"/>
                </a:solidFill>
                <a:latin typeface="Meiryo UI" panose="020B0604030504040204" pitchFamily="50" charset="-128"/>
                <a:ea typeface="Meiryo UI" panose="020B0604030504040204" pitchFamily="50" charset="-128"/>
              </a:rPr>
              <a:t>WBGT</a:t>
            </a:r>
            <a:r>
              <a:rPr lang="ja-JP" altLang="en-US" sz="2800" dirty="0">
                <a:solidFill>
                  <a:schemeClr val="tx1"/>
                </a:solidFill>
                <a:latin typeface="Meiryo UI" panose="020B0604030504040204" pitchFamily="50" charset="-128"/>
                <a:ea typeface="Meiryo UI" panose="020B0604030504040204" pitchFamily="50" charset="-128"/>
              </a:rPr>
              <a:t>）等を活用</a:t>
            </a:r>
            <a:endParaRPr lang="en-US" altLang="ja-JP" sz="2800" dirty="0">
              <a:solidFill>
                <a:schemeClr val="tx1"/>
              </a:solidFill>
              <a:latin typeface="Meiryo UI" panose="020B0604030504040204" pitchFamily="50" charset="-128"/>
              <a:ea typeface="Meiryo UI" panose="020B0604030504040204" pitchFamily="50" charset="-128"/>
            </a:endParaRPr>
          </a:p>
        </p:txBody>
      </p:sp>
      <p:sp>
        <p:nvSpPr>
          <p:cNvPr id="11" name="角丸四角形 10">
            <a:extLst>
              <a:ext uri="{FF2B5EF4-FFF2-40B4-BE49-F238E27FC236}">
                <a16:creationId xmlns:a16="http://schemas.microsoft.com/office/drawing/2014/main" id="{E63C44F5-56E3-4D78-A0B8-349BB59175DB}"/>
              </a:ext>
            </a:extLst>
          </p:cNvPr>
          <p:cNvSpPr/>
          <p:nvPr/>
        </p:nvSpPr>
        <p:spPr>
          <a:xfrm>
            <a:off x="332459" y="4204663"/>
            <a:ext cx="11269433" cy="691105"/>
          </a:xfrm>
          <a:prstGeom prst="round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3600" b="1" dirty="0">
                <a:solidFill>
                  <a:srgbClr val="FF0000"/>
                </a:solidFill>
                <a:latin typeface="Meiryo UI" panose="020B0604030504040204" pitchFamily="50" charset="-128"/>
                <a:ea typeface="Meiryo UI" panose="020B0604030504040204" pitchFamily="50" charset="-128"/>
              </a:rPr>
              <a:t>危険を感じた場合、躊躇なく計画の変更・中止をすること！</a:t>
            </a:r>
          </a:p>
        </p:txBody>
      </p:sp>
      <p:pic>
        <p:nvPicPr>
          <p:cNvPr id="15" name="図 14">
            <a:extLst>
              <a:ext uri="{FF2B5EF4-FFF2-40B4-BE49-F238E27FC236}">
                <a16:creationId xmlns:a16="http://schemas.microsoft.com/office/drawing/2014/main" id="{E1A3E348-DBD5-4350-B0D8-15451A88A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4285" y="4919545"/>
            <a:ext cx="1828610" cy="1938455"/>
          </a:xfrm>
          <a:prstGeom prst="rect">
            <a:avLst/>
          </a:prstGeom>
        </p:spPr>
      </p:pic>
      <p:pic>
        <p:nvPicPr>
          <p:cNvPr id="16" name="図 15">
            <a:extLst>
              <a:ext uri="{FF2B5EF4-FFF2-40B4-BE49-F238E27FC236}">
                <a16:creationId xmlns:a16="http://schemas.microsoft.com/office/drawing/2014/main" id="{91E83E2B-C43D-421B-98A4-6C98FABEDF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8057" y="1737500"/>
            <a:ext cx="1836264" cy="1836264"/>
          </a:xfrm>
          <a:prstGeom prst="rect">
            <a:avLst/>
          </a:prstGeom>
        </p:spPr>
      </p:pic>
      <p:pic>
        <p:nvPicPr>
          <p:cNvPr id="18" name="図 17" descr="スクリーンショットの画面&#10;&#10;自動的に生成された説明">
            <a:extLst>
              <a:ext uri="{FF2B5EF4-FFF2-40B4-BE49-F238E27FC236}">
                <a16:creationId xmlns:a16="http://schemas.microsoft.com/office/drawing/2014/main" id="{DE74E5CC-F1D7-49AE-B745-95FACE11379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831" b="89924" l="80729" r="97917">
                        <a14:foregroundMark x1="85417" y1="46348" x2="85156" y2="29471"/>
                        <a14:foregroundMark x1="85156" y1="29471" x2="82292" y2="15365"/>
                        <a14:foregroundMark x1="82292" y1="15365" x2="90625" y2="9320"/>
                        <a14:foregroundMark x1="90625" y1="9320" x2="98828" y2="11839"/>
                        <a14:foregroundMark x1="98828" y1="11839" x2="99609" y2="35013"/>
                        <a14:foregroundMark x1="99609" y1="35013" x2="96745" y2="49370"/>
                        <a14:foregroundMark x1="96745" y1="49370" x2="99740" y2="98741"/>
                        <a14:foregroundMark x1="99740" y1="98741" x2="87370" y2="99244"/>
                        <a14:foregroundMark x1="87370" y1="99244" x2="82031" y2="85894"/>
                        <a14:foregroundMark x1="82031" y1="85894" x2="80729" y2="53904"/>
                        <a14:foregroundMark x1="80729" y1="53904" x2="84635" y2="41562"/>
                      </a14:backgroundRemoval>
                    </a14:imgEffect>
                  </a14:imgLayer>
                </a14:imgProps>
              </a:ext>
              <a:ext uri="{28A0092B-C50C-407E-A947-70E740481C1C}">
                <a14:useLocalDpi xmlns:a14="http://schemas.microsoft.com/office/drawing/2010/main" val="0"/>
              </a:ext>
            </a:extLst>
          </a:blip>
          <a:srcRect l="79762" t="961" b="-8235"/>
          <a:stretch/>
        </p:blipFill>
        <p:spPr>
          <a:xfrm>
            <a:off x="10241623" y="1022653"/>
            <a:ext cx="1206570" cy="3393369"/>
          </a:xfrm>
          <a:prstGeom prst="rect">
            <a:avLst/>
          </a:prstGeom>
        </p:spPr>
      </p:pic>
      <p:pic>
        <p:nvPicPr>
          <p:cNvPr id="13" name="図 12" descr="おもちゃ, レゴ が含まれている画像&#10;&#10;自動的に生成された説明">
            <a:extLst>
              <a:ext uri="{FF2B5EF4-FFF2-40B4-BE49-F238E27FC236}">
                <a16:creationId xmlns:a16="http://schemas.microsoft.com/office/drawing/2014/main" id="{B9F89B42-F0D0-4C05-9593-E3F40B15AD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9141" y="4690623"/>
            <a:ext cx="2267744" cy="2267744"/>
          </a:xfrm>
          <a:prstGeom prst="rect">
            <a:avLst/>
          </a:prstGeom>
        </p:spPr>
      </p:pic>
      <p:sp>
        <p:nvSpPr>
          <p:cNvPr id="20" name="四角形: 角を丸くする 19">
            <a:extLst>
              <a:ext uri="{FF2B5EF4-FFF2-40B4-BE49-F238E27FC236}">
                <a16:creationId xmlns:a16="http://schemas.microsoft.com/office/drawing/2014/main" id="{C9CA64A2-DC76-4E8C-86BD-B698130AB6FF}"/>
              </a:ext>
            </a:extLst>
          </p:cNvPr>
          <p:cNvSpPr/>
          <p:nvPr/>
        </p:nvSpPr>
        <p:spPr>
          <a:xfrm>
            <a:off x="4667458" y="5099641"/>
            <a:ext cx="2857083" cy="40276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事後の危機管理</a:t>
            </a:r>
          </a:p>
        </p:txBody>
      </p:sp>
      <p:sp>
        <p:nvSpPr>
          <p:cNvPr id="21" name="四角形: 角を丸くする 20">
            <a:extLst>
              <a:ext uri="{FF2B5EF4-FFF2-40B4-BE49-F238E27FC236}">
                <a16:creationId xmlns:a16="http://schemas.microsoft.com/office/drawing/2014/main" id="{A5449165-0FF4-4A8F-94D0-65A677B77D57}"/>
              </a:ext>
            </a:extLst>
          </p:cNvPr>
          <p:cNvSpPr/>
          <p:nvPr/>
        </p:nvSpPr>
        <p:spPr>
          <a:xfrm>
            <a:off x="4667458" y="1732126"/>
            <a:ext cx="2857083" cy="4027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事前の危機管理</a:t>
            </a:r>
          </a:p>
        </p:txBody>
      </p:sp>
      <p:sp>
        <p:nvSpPr>
          <p:cNvPr id="22" name="四角形: 角を丸くする 21">
            <a:extLst>
              <a:ext uri="{FF2B5EF4-FFF2-40B4-BE49-F238E27FC236}">
                <a16:creationId xmlns:a16="http://schemas.microsoft.com/office/drawing/2014/main" id="{7221234C-C7DF-47BD-97C8-433AED5DAA81}"/>
              </a:ext>
            </a:extLst>
          </p:cNvPr>
          <p:cNvSpPr/>
          <p:nvPr/>
        </p:nvSpPr>
        <p:spPr>
          <a:xfrm>
            <a:off x="441838" y="3770149"/>
            <a:ext cx="4757319" cy="39624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bg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緊急事態発生時の危機管理</a:t>
            </a:r>
          </a:p>
        </p:txBody>
      </p:sp>
      <p:sp>
        <p:nvSpPr>
          <p:cNvPr id="17" name="正方形/長方形 16">
            <a:extLst>
              <a:ext uri="{FF2B5EF4-FFF2-40B4-BE49-F238E27FC236}">
                <a16:creationId xmlns:a16="http://schemas.microsoft.com/office/drawing/2014/main" id="{6C248CD4-E06B-4209-B147-A4EBD8809DFC}"/>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23" name="角丸四角形 9">
            <a:extLst>
              <a:ext uri="{FF2B5EF4-FFF2-40B4-BE49-F238E27FC236}">
                <a16:creationId xmlns:a16="http://schemas.microsoft.com/office/drawing/2014/main" id="{9D5843AA-C31B-4A3D-8EE4-4C031EE8D691}"/>
              </a:ext>
            </a:extLst>
          </p:cNvPr>
          <p:cNvSpPr/>
          <p:nvPr/>
        </p:nvSpPr>
        <p:spPr>
          <a:xfrm>
            <a:off x="317922" y="717595"/>
            <a:ext cx="8328074"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solidFill>
                  <a:schemeClr val="bg1"/>
                </a:solidFill>
                <a:latin typeface="メイリオ" panose="020B0604030504040204" pitchFamily="50" charset="-128"/>
                <a:ea typeface="メイリオ" panose="020B0604030504040204" pitchFamily="50" charset="-128"/>
              </a:rPr>
              <a:t>ア　</a:t>
            </a:r>
            <a:r>
              <a:rPr lang="ja-JP" altLang="en-US" sz="3200" b="1" dirty="0">
                <a:latin typeface="メイリオ" panose="020B0604030504040204" pitchFamily="50" charset="-128"/>
                <a:ea typeface="メイリオ" panose="020B0604030504040204" pitchFamily="50" charset="-128"/>
              </a:rPr>
              <a:t>危機管理の徹底</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E5FE11A2-D7ED-091C-7001-C8560ED40F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48193" y="6066694"/>
            <a:ext cx="487363" cy="487363"/>
          </a:xfrm>
          <a:prstGeom prst="rect">
            <a:avLst/>
          </a:prstGeom>
        </p:spPr>
      </p:pic>
    </p:spTree>
    <p:extLst>
      <p:ext uri="{BB962C8B-B14F-4D97-AF65-F5344CB8AC3E}">
        <p14:creationId xmlns:p14="http://schemas.microsoft.com/office/powerpoint/2010/main" val="1862592373"/>
      </p:ext>
    </p:extLst>
  </p:cSld>
  <p:clrMapOvr>
    <a:masterClrMapping/>
  </p:clrMapOvr>
  <mc:AlternateContent xmlns:mc="http://schemas.openxmlformats.org/markup-compatibility/2006">
    <mc:Choice xmlns:p14="http://schemas.microsoft.com/office/powerpoint/2010/main" Requires="p14">
      <p:transition spd="med" p14:dur="700" advClick="0" advTm="75980">
        <p:fade/>
      </p:transition>
    </mc:Choice>
    <mc:Fallback>
      <p:transition spd="med" advClick="0" advTm="75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7221234C-C7DF-47BD-97C8-433AED5DAA81}"/>
              </a:ext>
            </a:extLst>
          </p:cNvPr>
          <p:cNvSpPr/>
          <p:nvPr/>
        </p:nvSpPr>
        <p:spPr>
          <a:xfrm>
            <a:off x="300267" y="1183552"/>
            <a:ext cx="3454912" cy="48424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bg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落雷事故について</a:t>
            </a:r>
          </a:p>
        </p:txBody>
      </p:sp>
      <p:sp>
        <p:nvSpPr>
          <p:cNvPr id="17" name="正方形/長方形 16">
            <a:extLst>
              <a:ext uri="{FF2B5EF4-FFF2-40B4-BE49-F238E27FC236}">
                <a16:creationId xmlns:a16="http://schemas.microsoft.com/office/drawing/2014/main" id="{6C248CD4-E06B-4209-B147-A4EBD8809DFC}"/>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23" name="角丸四角形 9">
            <a:extLst>
              <a:ext uri="{FF2B5EF4-FFF2-40B4-BE49-F238E27FC236}">
                <a16:creationId xmlns:a16="http://schemas.microsoft.com/office/drawing/2014/main" id="{9D5843AA-C31B-4A3D-8EE4-4C031EE8D691}"/>
              </a:ext>
            </a:extLst>
          </p:cNvPr>
          <p:cNvSpPr/>
          <p:nvPr/>
        </p:nvSpPr>
        <p:spPr>
          <a:xfrm>
            <a:off x="300267" y="552738"/>
            <a:ext cx="8328074" cy="50400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nchorCtr="0"/>
          <a:lstStyle/>
          <a:p>
            <a:r>
              <a:rPr lang="ja-JP" altLang="en-US" sz="3200" b="1" dirty="0">
                <a:solidFill>
                  <a:schemeClr val="bg1"/>
                </a:solidFill>
                <a:latin typeface="メイリオ" panose="020B0604030504040204" pitchFamily="50" charset="-128"/>
                <a:ea typeface="メイリオ" panose="020B0604030504040204" pitchFamily="50" charset="-128"/>
              </a:rPr>
              <a:t>ア　</a:t>
            </a:r>
            <a:r>
              <a:rPr lang="ja-JP" altLang="en-US" sz="3200" b="1" dirty="0">
                <a:latin typeface="メイリオ" panose="020B0604030504040204" pitchFamily="50" charset="-128"/>
                <a:ea typeface="メイリオ" panose="020B0604030504040204" pitchFamily="50" charset="-128"/>
              </a:rPr>
              <a:t>危機管理の徹底</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19" name="角丸四角形 18">
            <a:extLst>
              <a:ext uri="{FF2B5EF4-FFF2-40B4-BE49-F238E27FC236}">
                <a16:creationId xmlns:a16="http://schemas.microsoft.com/office/drawing/2014/main" id="{E63C44F5-56E3-4D78-A0B8-349BB59175DB}"/>
              </a:ext>
            </a:extLst>
          </p:cNvPr>
          <p:cNvSpPr/>
          <p:nvPr/>
        </p:nvSpPr>
        <p:spPr>
          <a:xfrm>
            <a:off x="3878881" y="1183552"/>
            <a:ext cx="11769813" cy="615275"/>
          </a:xfrm>
          <a:prstGeom prst="round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1600" b="1" dirty="0">
                <a:solidFill>
                  <a:srgbClr val="FF0000"/>
                </a:solidFill>
                <a:latin typeface="Meiryo UI" panose="020B0604030504040204" pitchFamily="50" charset="-128"/>
                <a:ea typeface="Meiryo UI" panose="020B0604030504040204" pitchFamily="50" charset="-128"/>
              </a:rPr>
              <a:t>令和</a:t>
            </a:r>
            <a:r>
              <a:rPr kumimoji="1" lang="en-US" altLang="ja-JP" sz="1600" b="1" dirty="0">
                <a:solidFill>
                  <a:srgbClr val="FF0000"/>
                </a:solidFill>
                <a:latin typeface="Meiryo UI" panose="020B0604030504040204" pitchFamily="50" charset="-128"/>
                <a:ea typeface="Meiryo UI" panose="020B0604030504040204" pitchFamily="50" charset="-128"/>
              </a:rPr>
              <a:t>7</a:t>
            </a:r>
            <a:r>
              <a:rPr kumimoji="1" lang="ja-JP" altLang="en-US" sz="1600" b="1" dirty="0">
                <a:solidFill>
                  <a:srgbClr val="FF0000"/>
                </a:solidFill>
                <a:latin typeface="Meiryo UI" panose="020B0604030504040204" pitchFamily="50" charset="-128"/>
                <a:ea typeface="Meiryo UI" panose="020B0604030504040204" pitchFamily="50" charset="-128"/>
              </a:rPr>
              <a:t>年４月</a:t>
            </a:r>
            <a:r>
              <a:rPr kumimoji="1" lang="en-US" altLang="ja-JP" sz="1600" b="1" dirty="0">
                <a:solidFill>
                  <a:srgbClr val="FF0000"/>
                </a:solidFill>
                <a:latin typeface="Meiryo UI" panose="020B0604030504040204" pitchFamily="50" charset="-128"/>
                <a:ea typeface="Meiryo UI" panose="020B0604030504040204" pitchFamily="50" charset="-128"/>
              </a:rPr>
              <a:t>11</a:t>
            </a:r>
            <a:r>
              <a:rPr kumimoji="1" lang="ja-JP" altLang="en-US" sz="1600" b="1" dirty="0">
                <a:solidFill>
                  <a:srgbClr val="FF0000"/>
                </a:solidFill>
                <a:latin typeface="Meiryo UI" panose="020B0604030504040204" pitchFamily="50" charset="-128"/>
                <a:ea typeface="Meiryo UI" panose="020B0604030504040204" pitchFamily="50" charset="-128"/>
              </a:rPr>
              <a:t>日　運動部活動中の落雷事故を受け文部科学省・スポーツ庁より注意喚起</a:t>
            </a:r>
          </a:p>
        </p:txBody>
      </p:sp>
      <p:sp>
        <p:nvSpPr>
          <p:cNvPr id="8" name="正方形/長方形 7"/>
          <p:cNvSpPr/>
          <p:nvPr/>
        </p:nvSpPr>
        <p:spPr>
          <a:xfrm>
            <a:off x="376467" y="1973965"/>
            <a:ext cx="11356094" cy="47062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ts val="2880"/>
              </a:lnSpc>
            </a:pPr>
            <a:r>
              <a:rPr kumimoji="1" lang="en-US" altLang="ja-JP" sz="2400" dirty="0"/>
              <a:t>【</a:t>
            </a:r>
            <a:r>
              <a:rPr kumimoji="1" lang="ja-JP" altLang="en-US" sz="2400" dirty="0"/>
              <a:t>参考１</a:t>
            </a:r>
            <a:r>
              <a:rPr kumimoji="1" lang="en-US" altLang="ja-JP" sz="2400" dirty="0"/>
              <a:t>】</a:t>
            </a:r>
            <a:r>
              <a:rPr kumimoji="1" lang="ja-JP" altLang="en-US" sz="2400" dirty="0"/>
              <a:t>最近の落雷事故の事例</a:t>
            </a:r>
            <a:endParaRPr lang="en-US" altLang="ja-JP" sz="2400" dirty="0"/>
          </a:p>
          <a:p>
            <a:pPr>
              <a:lnSpc>
                <a:spcPts val="2880"/>
              </a:lnSpc>
            </a:pPr>
            <a:r>
              <a:rPr kumimoji="1" lang="ja-JP" altLang="en-US" sz="2400" dirty="0"/>
              <a:t>（１）</a:t>
            </a:r>
            <a:r>
              <a:rPr kumimoji="1" lang="ja-JP" altLang="en-US" sz="2400" dirty="0">
                <a:solidFill>
                  <a:srgbClr val="FF0000"/>
                </a:solidFill>
              </a:rPr>
              <a:t>昨年度</a:t>
            </a:r>
            <a:endParaRPr kumimoji="1" lang="en-US" altLang="ja-JP" sz="2400" dirty="0">
              <a:solidFill>
                <a:srgbClr val="FF0000"/>
              </a:solidFill>
            </a:endParaRPr>
          </a:p>
          <a:p>
            <a:pPr>
              <a:lnSpc>
                <a:spcPts val="2880"/>
              </a:lnSpc>
            </a:pPr>
            <a:r>
              <a:rPr lang="ja-JP" altLang="en-US" sz="2400" dirty="0"/>
              <a:t>発生日時：令和７年４月１０日　午後６時頃</a:t>
            </a:r>
            <a:endParaRPr lang="en-US" altLang="ja-JP" sz="2400" dirty="0"/>
          </a:p>
          <a:p>
            <a:pPr>
              <a:lnSpc>
                <a:spcPts val="2880"/>
              </a:lnSpc>
            </a:pPr>
            <a:r>
              <a:rPr lang="ja-JP" altLang="en-US" sz="2400" dirty="0"/>
              <a:t>事件・事故の概要：サッカー部の部活動中に落雷に遭い、６名が病院へ搬送、</a:t>
            </a:r>
            <a:endParaRPr lang="en-US" altLang="ja-JP" sz="2400" dirty="0"/>
          </a:p>
          <a:p>
            <a:pPr>
              <a:lnSpc>
                <a:spcPts val="2880"/>
              </a:lnSpc>
            </a:pPr>
            <a:r>
              <a:rPr lang="ja-JP" altLang="en-US" sz="2400" dirty="0"/>
              <a:t>うち１名が心肺停止、２名が意識不明の重体となった</a:t>
            </a:r>
            <a:endParaRPr lang="en-US" altLang="ja-JP" sz="2400" dirty="0"/>
          </a:p>
          <a:p>
            <a:pPr>
              <a:lnSpc>
                <a:spcPts val="2880"/>
              </a:lnSpc>
            </a:pPr>
            <a:endParaRPr kumimoji="1" lang="en-US" altLang="ja-JP" sz="2400" dirty="0"/>
          </a:p>
          <a:p>
            <a:pPr>
              <a:lnSpc>
                <a:spcPts val="2880"/>
              </a:lnSpc>
            </a:pPr>
            <a:r>
              <a:rPr lang="ja-JP" altLang="en-US" sz="2400" dirty="0"/>
              <a:t>（２）</a:t>
            </a:r>
            <a:r>
              <a:rPr lang="ja-JP" altLang="en-US" sz="2400" dirty="0">
                <a:solidFill>
                  <a:srgbClr val="FF0000"/>
                </a:solidFill>
              </a:rPr>
              <a:t>一昨年度</a:t>
            </a:r>
            <a:endParaRPr lang="en-US" altLang="ja-JP" sz="2400" dirty="0">
              <a:solidFill>
                <a:srgbClr val="FF0000"/>
              </a:solidFill>
            </a:endParaRPr>
          </a:p>
          <a:p>
            <a:pPr>
              <a:lnSpc>
                <a:spcPts val="2880"/>
              </a:lnSpc>
            </a:pPr>
            <a:r>
              <a:rPr kumimoji="1" lang="ja-JP" altLang="en-US" sz="2400" dirty="0"/>
              <a:t>発生日時：令和６年４月３日　午後２時半頃</a:t>
            </a:r>
            <a:endParaRPr kumimoji="1" lang="en-US" altLang="ja-JP" sz="2400" dirty="0"/>
          </a:p>
          <a:p>
            <a:pPr>
              <a:lnSpc>
                <a:spcPts val="2880"/>
              </a:lnSpc>
            </a:pPr>
            <a:r>
              <a:rPr lang="ja-JP" altLang="en-US" sz="2400" dirty="0"/>
              <a:t>事件・事故の概要：サッカー部の部活動中に落雷に遭い、１８名が病院へ搬送、うち１名が意識不明の重体となった。</a:t>
            </a:r>
            <a:endParaRPr lang="en-US" altLang="ja-JP" sz="2400" dirty="0"/>
          </a:p>
          <a:p>
            <a:pPr algn="r">
              <a:lnSpc>
                <a:spcPts val="2880"/>
              </a:lnSpc>
            </a:pPr>
            <a:r>
              <a:rPr lang="ja-JP" altLang="en-US" dirty="0"/>
              <a:t>事務連絡　令和７年４月１１日　落雷事故の防止について（依頼）抜粋</a:t>
            </a:r>
            <a:endParaRPr lang="en-US" altLang="ja-JP" dirty="0"/>
          </a:p>
          <a:p>
            <a:pPr algn="r">
              <a:lnSpc>
                <a:spcPts val="2880"/>
              </a:lnSpc>
            </a:pPr>
            <a:r>
              <a:rPr lang="ja-JP" altLang="en-US" dirty="0"/>
              <a:t>文部科学省総合教育政策局男女共同参画共生社会学習・安全課</a:t>
            </a:r>
            <a:r>
              <a:rPr kumimoji="1" lang="ja-JP" altLang="en-US" dirty="0"/>
              <a:t>スポーツ庁地域スポーツ課</a:t>
            </a:r>
          </a:p>
        </p:txBody>
      </p:sp>
      <p:pic>
        <p:nvPicPr>
          <p:cNvPr id="2" name="録音したサウンド">
            <a:hlinkClick r:id="" action="ppaction://media"/>
            <a:extLst>
              <a:ext uri="{FF2B5EF4-FFF2-40B4-BE49-F238E27FC236}">
                <a16:creationId xmlns:a16="http://schemas.microsoft.com/office/drawing/2014/main" id="{C6158634-DE34-2EF2-1696-1CB91671A7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879" y="6192837"/>
            <a:ext cx="487363" cy="487363"/>
          </a:xfrm>
          <a:prstGeom prst="rect">
            <a:avLst/>
          </a:prstGeom>
        </p:spPr>
      </p:pic>
    </p:spTree>
    <p:extLst>
      <p:ext uri="{BB962C8B-B14F-4D97-AF65-F5344CB8AC3E}">
        <p14:creationId xmlns:p14="http://schemas.microsoft.com/office/powerpoint/2010/main" val="1301641992"/>
      </p:ext>
    </p:extLst>
  </p:cSld>
  <p:clrMapOvr>
    <a:masterClrMapping/>
  </p:clrMapOvr>
  <mc:AlternateContent xmlns:mc="http://schemas.openxmlformats.org/markup-compatibility/2006">
    <mc:Choice xmlns:p14="http://schemas.microsoft.com/office/powerpoint/2010/main" Requires="p14">
      <p:transition spd="med" p14:dur="700" advClick="0" advTm="51930">
        <p:fade/>
      </p:transition>
    </mc:Choice>
    <mc:Fallback>
      <p:transition spd="med" advClick="0" advTm="51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7221234C-C7DF-47BD-97C8-433AED5DAA81}"/>
              </a:ext>
            </a:extLst>
          </p:cNvPr>
          <p:cNvSpPr/>
          <p:nvPr/>
        </p:nvSpPr>
        <p:spPr>
          <a:xfrm>
            <a:off x="216286" y="1086856"/>
            <a:ext cx="3454912" cy="48424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bg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落雷事故について</a:t>
            </a:r>
          </a:p>
        </p:txBody>
      </p:sp>
      <p:sp>
        <p:nvSpPr>
          <p:cNvPr id="17" name="正方形/長方形 16">
            <a:extLst>
              <a:ext uri="{FF2B5EF4-FFF2-40B4-BE49-F238E27FC236}">
                <a16:creationId xmlns:a16="http://schemas.microsoft.com/office/drawing/2014/main" id="{6C248CD4-E06B-4209-B147-A4EBD8809DFC}"/>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23" name="角丸四角形 9">
            <a:extLst>
              <a:ext uri="{FF2B5EF4-FFF2-40B4-BE49-F238E27FC236}">
                <a16:creationId xmlns:a16="http://schemas.microsoft.com/office/drawing/2014/main" id="{9D5843AA-C31B-4A3D-8EE4-4C031EE8D691}"/>
              </a:ext>
            </a:extLst>
          </p:cNvPr>
          <p:cNvSpPr/>
          <p:nvPr/>
        </p:nvSpPr>
        <p:spPr>
          <a:xfrm>
            <a:off x="249467" y="476538"/>
            <a:ext cx="8328074" cy="50400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nchorCtr="0"/>
          <a:lstStyle/>
          <a:p>
            <a:r>
              <a:rPr lang="ja-JP" altLang="en-US" sz="3200" b="1" dirty="0">
                <a:solidFill>
                  <a:schemeClr val="bg1"/>
                </a:solidFill>
                <a:latin typeface="メイリオ" panose="020B0604030504040204" pitchFamily="50" charset="-128"/>
                <a:ea typeface="メイリオ" panose="020B0604030504040204" pitchFamily="50" charset="-128"/>
              </a:rPr>
              <a:t>ア　</a:t>
            </a:r>
            <a:r>
              <a:rPr lang="ja-JP" altLang="en-US" sz="3200" b="1" dirty="0">
                <a:latin typeface="メイリオ" panose="020B0604030504040204" pitchFamily="50" charset="-128"/>
                <a:ea typeface="メイリオ" panose="020B0604030504040204" pitchFamily="50" charset="-128"/>
              </a:rPr>
              <a:t>危機管理の徹底</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73267" y="1568464"/>
            <a:ext cx="11785600" cy="5170646"/>
          </a:xfrm>
          <a:prstGeom prst="rect">
            <a:avLst/>
          </a:prstGeom>
          <a:noFill/>
          <a:ln w="38100">
            <a:solidFill>
              <a:srgbClr val="FF3300"/>
            </a:solidFill>
          </a:ln>
        </p:spPr>
        <p:txBody>
          <a:bodyPr wrap="square" rtlCol="0">
            <a:spAutoFit/>
          </a:bodyPr>
          <a:lstStyle/>
          <a:p>
            <a:r>
              <a:rPr lang="ja-JP" altLang="en-US" sz="2200" dirty="0"/>
              <a:t>○ 屋外での体育活動等において、</a:t>
            </a:r>
            <a:r>
              <a:rPr lang="ja-JP" altLang="en-US" sz="2200" b="1" dirty="0">
                <a:solidFill>
                  <a:srgbClr val="FF0000"/>
                </a:solidFill>
              </a:rPr>
              <a:t>指導者は、落雷の危険性を認識し、事前に気象情報を確認　　</a:t>
            </a:r>
            <a:endParaRPr lang="en-US" altLang="ja-JP" sz="2200" b="1" dirty="0">
              <a:solidFill>
                <a:srgbClr val="FF0000"/>
              </a:solidFill>
            </a:endParaRPr>
          </a:p>
          <a:p>
            <a:r>
              <a:rPr lang="ja-JP" altLang="en-US" sz="2200" b="1" dirty="0">
                <a:solidFill>
                  <a:srgbClr val="FF0000"/>
                </a:solidFill>
              </a:rPr>
              <a:t>　するとともに、天候の急変などの場合にはためらうことなく計画の変更・中止等の適切な</a:t>
            </a:r>
            <a:endParaRPr lang="en-US" altLang="ja-JP" sz="2200" b="1" dirty="0">
              <a:solidFill>
                <a:srgbClr val="FF0000"/>
              </a:solidFill>
            </a:endParaRPr>
          </a:p>
          <a:p>
            <a:r>
              <a:rPr lang="ja-JP" altLang="en-US" sz="2200" b="1" dirty="0">
                <a:solidFill>
                  <a:srgbClr val="FF0000"/>
                </a:solidFill>
              </a:rPr>
              <a:t>　措置を講ずること。</a:t>
            </a:r>
            <a:r>
              <a:rPr lang="ja-JP" altLang="en-US" sz="2200" dirty="0"/>
              <a:t>特に、指導体制が変わった場合等にも対応に遺漏の無いよう十分留意</a:t>
            </a:r>
            <a:endParaRPr lang="en-US" altLang="ja-JP" sz="2200" dirty="0"/>
          </a:p>
          <a:p>
            <a:r>
              <a:rPr lang="ja-JP" altLang="en-US" sz="2200" dirty="0"/>
              <a:t>　すること。</a:t>
            </a:r>
          </a:p>
          <a:p>
            <a:r>
              <a:rPr lang="ja-JP" altLang="en-US" sz="2200" dirty="0"/>
              <a:t>○ </a:t>
            </a:r>
            <a:r>
              <a:rPr lang="ja-JP" altLang="en-US" sz="2200" b="1" dirty="0">
                <a:solidFill>
                  <a:srgbClr val="FF0000"/>
                </a:solidFill>
              </a:rPr>
              <a:t>児童生徒等においても、落雷の危険を感知した際には、ためらうことなく指導者に申し出</a:t>
            </a:r>
            <a:endParaRPr lang="en-US" altLang="ja-JP" sz="2200" b="1" dirty="0">
              <a:solidFill>
                <a:srgbClr val="FF0000"/>
              </a:solidFill>
            </a:endParaRPr>
          </a:p>
          <a:p>
            <a:r>
              <a:rPr lang="ja-JP" altLang="en-US" sz="2200" b="1" dirty="0">
                <a:solidFill>
                  <a:srgbClr val="FF0000"/>
                </a:solidFill>
              </a:rPr>
              <a:t>　るよう、子供の発達段階等を踏まえつつ指導すること。</a:t>
            </a:r>
            <a:r>
              <a:rPr lang="ja-JP" altLang="en-US" sz="2200" dirty="0"/>
              <a:t>また、登下校中の対応についても</a:t>
            </a:r>
            <a:endParaRPr lang="en-US" altLang="ja-JP" sz="2200" dirty="0"/>
          </a:p>
          <a:p>
            <a:r>
              <a:rPr lang="ja-JP" altLang="en-US" sz="2200" dirty="0"/>
              <a:t>　留意すること。</a:t>
            </a:r>
          </a:p>
          <a:p>
            <a:r>
              <a:rPr lang="ja-JP" altLang="en-US" sz="2200" dirty="0"/>
              <a:t>○ なお、落雷の兆候やそれに係る対応等としては以下が考えられる。</a:t>
            </a:r>
          </a:p>
          <a:p>
            <a:r>
              <a:rPr lang="ja-JP" altLang="en-US" sz="2200" b="1" dirty="0">
                <a:solidFill>
                  <a:srgbClr val="FF0000"/>
                </a:solidFill>
              </a:rPr>
              <a:t>　・ 厚い黒雲が頭上に上がった際には、雷雲の接近に注意する</a:t>
            </a:r>
          </a:p>
          <a:p>
            <a:r>
              <a:rPr lang="ja-JP" altLang="en-US" sz="2200" b="1" dirty="0">
                <a:solidFill>
                  <a:srgbClr val="FF0000"/>
                </a:solidFill>
              </a:rPr>
              <a:t>　・ かすかでも雷鳴が聞こえる際には落雷の危険がある</a:t>
            </a:r>
          </a:p>
          <a:p>
            <a:r>
              <a:rPr lang="ja-JP" altLang="en-US" sz="2200" b="1" dirty="0">
                <a:solidFill>
                  <a:srgbClr val="FF0000"/>
                </a:solidFill>
              </a:rPr>
              <a:t>　・ 落雷の危険がある場合には、すぐに安全な場所（鉄筋コンクリートの　建物、自動車、</a:t>
            </a:r>
            <a:endParaRPr lang="en-US" altLang="ja-JP" sz="2200" b="1" dirty="0">
              <a:solidFill>
                <a:srgbClr val="FF0000"/>
              </a:solidFill>
            </a:endParaRPr>
          </a:p>
          <a:p>
            <a:r>
              <a:rPr lang="ja-JP" altLang="en-US" sz="2200" b="1" dirty="0">
                <a:solidFill>
                  <a:srgbClr val="FF0000"/>
                </a:solidFill>
              </a:rPr>
              <a:t>　　バス、列車等の内部）に避難する</a:t>
            </a:r>
          </a:p>
          <a:p>
            <a:r>
              <a:rPr lang="ja-JP" altLang="en-US" sz="2200" dirty="0"/>
              <a:t>　　このほか、気象庁ウェブサイトにおいて、雷注意報等の発表状況や、雷発生の感応性の　</a:t>
            </a:r>
            <a:endParaRPr lang="en-US" altLang="ja-JP" sz="2200" dirty="0"/>
          </a:p>
          <a:p>
            <a:r>
              <a:rPr lang="ja-JP" altLang="en-US" sz="2200" dirty="0"/>
              <a:t>　高い地域が地図上で確認できる</a:t>
            </a:r>
            <a:r>
              <a:rPr lang="ja-JP" altLang="en-US" sz="2200" b="1" dirty="0">
                <a:solidFill>
                  <a:srgbClr val="FF0000"/>
                </a:solidFill>
              </a:rPr>
              <a:t>「雷ナウキャスト」</a:t>
            </a:r>
            <a:r>
              <a:rPr lang="ja-JP" altLang="en-US" sz="2200" dirty="0"/>
              <a:t>などの情報が提供されているので、</a:t>
            </a:r>
            <a:r>
              <a:rPr lang="ja-JP" altLang="en-US" sz="2200" dirty="0" err="1"/>
              <a:t>こ</a:t>
            </a:r>
            <a:endParaRPr lang="en-US" altLang="ja-JP" sz="2200" dirty="0"/>
          </a:p>
          <a:p>
            <a:r>
              <a:rPr lang="ja-JP" altLang="en-US" sz="2200" dirty="0"/>
              <a:t>　</a:t>
            </a:r>
            <a:r>
              <a:rPr lang="ja-JP" altLang="en-US" sz="2200" dirty="0" err="1"/>
              <a:t>う</a:t>
            </a:r>
            <a:r>
              <a:rPr lang="ja-JP" altLang="en-US" sz="2200" dirty="0"/>
              <a:t>した情報の活用も考えられる。</a:t>
            </a:r>
            <a:endParaRPr kumimoji="1" lang="ja-JP" altLang="en-US" sz="2200" dirty="0"/>
          </a:p>
        </p:txBody>
      </p:sp>
      <p:pic>
        <p:nvPicPr>
          <p:cNvPr id="3" name="録音したサウンド">
            <a:hlinkClick r:id="" action="ppaction://media"/>
            <a:extLst>
              <a:ext uri="{FF2B5EF4-FFF2-40B4-BE49-F238E27FC236}">
                <a16:creationId xmlns:a16="http://schemas.microsoft.com/office/drawing/2014/main" id="{1FD064F5-E845-EB34-B9EC-A3434453C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1504" y="6224853"/>
            <a:ext cx="487363" cy="487363"/>
          </a:xfrm>
          <a:prstGeom prst="rect">
            <a:avLst/>
          </a:prstGeom>
        </p:spPr>
      </p:pic>
    </p:spTree>
    <p:extLst>
      <p:ext uri="{BB962C8B-B14F-4D97-AF65-F5344CB8AC3E}">
        <p14:creationId xmlns:p14="http://schemas.microsoft.com/office/powerpoint/2010/main" val="2486345159"/>
      </p:ext>
    </p:extLst>
  </p:cSld>
  <p:clrMapOvr>
    <a:masterClrMapping/>
  </p:clrMapOvr>
  <mc:AlternateContent xmlns:mc="http://schemas.openxmlformats.org/markup-compatibility/2006">
    <mc:Choice xmlns:p14="http://schemas.microsoft.com/office/powerpoint/2010/main" Requires="p14">
      <p:transition spd="med" p14:dur="700" advClick="0" advTm="34450">
        <p:fade/>
      </p:transition>
    </mc:Choice>
    <mc:Fallback>
      <p:transition spd="med" advClick="0" advTm="34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415">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7221234C-C7DF-47BD-97C8-433AED5DAA81}"/>
              </a:ext>
            </a:extLst>
          </p:cNvPr>
          <p:cNvSpPr/>
          <p:nvPr/>
        </p:nvSpPr>
        <p:spPr>
          <a:xfrm>
            <a:off x="300267" y="1183552"/>
            <a:ext cx="3454912" cy="48424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bg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落雷事故について</a:t>
            </a:r>
          </a:p>
        </p:txBody>
      </p:sp>
      <p:sp>
        <p:nvSpPr>
          <p:cNvPr id="17" name="正方形/長方形 16">
            <a:extLst>
              <a:ext uri="{FF2B5EF4-FFF2-40B4-BE49-F238E27FC236}">
                <a16:creationId xmlns:a16="http://schemas.microsoft.com/office/drawing/2014/main" id="{6C248CD4-E06B-4209-B147-A4EBD8809DFC}"/>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23" name="角丸四角形 9">
            <a:extLst>
              <a:ext uri="{FF2B5EF4-FFF2-40B4-BE49-F238E27FC236}">
                <a16:creationId xmlns:a16="http://schemas.microsoft.com/office/drawing/2014/main" id="{9D5843AA-C31B-4A3D-8EE4-4C031EE8D691}"/>
              </a:ext>
            </a:extLst>
          </p:cNvPr>
          <p:cNvSpPr/>
          <p:nvPr/>
        </p:nvSpPr>
        <p:spPr>
          <a:xfrm>
            <a:off x="300267" y="552738"/>
            <a:ext cx="8328074" cy="50400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nchorCtr="0"/>
          <a:lstStyle/>
          <a:p>
            <a:r>
              <a:rPr lang="ja-JP" altLang="en-US" sz="3200" b="1" dirty="0">
                <a:solidFill>
                  <a:schemeClr val="bg1"/>
                </a:solidFill>
                <a:latin typeface="メイリオ" panose="020B0604030504040204" pitchFamily="50" charset="-128"/>
                <a:ea typeface="メイリオ" panose="020B0604030504040204" pitchFamily="50" charset="-128"/>
              </a:rPr>
              <a:t>ア　</a:t>
            </a:r>
            <a:r>
              <a:rPr lang="ja-JP" altLang="en-US" sz="3200" b="1" dirty="0">
                <a:latin typeface="メイリオ" panose="020B0604030504040204" pitchFamily="50" charset="-128"/>
                <a:ea typeface="メイリオ" panose="020B0604030504040204" pitchFamily="50" charset="-128"/>
              </a:rPr>
              <a:t>危機管理の徹底</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69" y="1710002"/>
            <a:ext cx="11952517" cy="4067103"/>
          </a:xfrm>
          <a:prstGeom prst="rect">
            <a:avLst/>
          </a:prstGeom>
        </p:spPr>
      </p:pic>
      <p:sp>
        <p:nvSpPr>
          <p:cNvPr id="9" name="角丸四角形 8">
            <a:extLst>
              <a:ext uri="{FF2B5EF4-FFF2-40B4-BE49-F238E27FC236}">
                <a16:creationId xmlns:a16="http://schemas.microsoft.com/office/drawing/2014/main" id="{E63C44F5-56E3-4D78-A0B8-349BB59175DB}"/>
              </a:ext>
            </a:extLst>
          </p:cNvPr>
          <p:cNvSpPr/>
          <p:nvPr/>
        </p:nvSpPr>
        <p:spPr>
          <a:xfrm>
            <a:off x="199620" y="5819309"/>
            <a:ext cx="11769813" cy="847392"/>
          </a:xfrm>
          <a:prstGeom prst="round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2400" b="1" dirty="0">
                <a:solidFill>
                  <a:srgbClr val="FF0000"/>
                </a:solidFill>
                <a:latin typeface="Meiryo UI" panose="020B0604030504040204" pitchFamily="50" charset="-128"/>
                <a:ea typeface="Meiryo UI" panose="020B0604030504040204" pitchFamily="50" charset="-128"/>
              </a:rPr>
              <a:t>気象庁提供情報の「雷注意報」の発表状況や、「雷ナウキャスト」で実際にどこで落雷・雷発生が高まる予測になっているか情報収集し、適切な対応を！</a:t>
            </a:r>
          </a:p>
        </p:txBody>
      </p:sp>
      <p:pic>
        <p:nvPicPr>
          <p:cNvPr id="2" name="録音したサウンド">
            <a:hlinkClick r:id="" action="ppaction://media"/>
            <a:extLst>
              <a:ext uri="{FF2B5EF4-FFF2-40B4-BE49-F238E27FC236}">
                <a16:creationId xmlns:a16="http://schemas.microsoft.com/office/drawing/2014/main" id="{F40842BB-1035-1212-DDAF-B007B9FB83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2070" y="6260020"/>
            <a:ext cx="487363" cy="487363"/>
          </a:xfrm>
          <a:prstGeom prst="rect">
            <a:avLst/>
          </a:prstGeom>
        </p:spPr>
      </p:pic>
    </p:spTree>
    <p:extLst>
      <p:ext uri="{BB962C8B-B14F-4D97-AF65-F5344CB8AC3E}">
        <p14:creationId xmlns:p14="http://schemas.microsoft.com/office/powerpoint/2010/main" val="825708752"/>
      </p:ext>
    </p:extLst>
  </p:cSld>
  <p:clrMapOvr>
    <a:masterClrMapping/>
  </p:clrMapOvr>
  <mc:AlternateContent xmlns:mc="http://schemas.openxmlformats.org/markup-compatibility/2006">
    <mc:Choice xmlns:p14="http://schemas.microsoft.com/office/powerpoint/2010/main" Requires="p14">
      <p:transition spd="med" p14:dur="700" advClick="0" advTm="33790">
        <p:fade/>
      </p:transition>
    </mc:Choice>
    <mc:Fallback>
      <p:transition spd="med" advClick="0" advTm="33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561">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1">
            <a:extLst>
              <a:ext uri="{FF2B5EF4-FFF2-40B4-BE49-F238E27FC236}">
                <a16:creationId xmlns:a16="http://schemas.microsoft.com/office/drawing/2014/main" id="{56D6BAF2-1B09-4958-B484-A93EB93CAD25}"/>
              </a:ext>
            </a:extLst>
          </p:cNvPr>
          <p:cNvSpPr/>
          <p:nvPr/>
        </p:nvSpPr>
        <p:spPr>
          <a:xfrm>
            <a:off x="324366" y="840999"/>
            <a:ext cx="11446329" cy="1387104"/>
          </a:xfrm>
          <a:prstGeom prst="roundRect">
            <a:avLst/>
          </a:prstGeom>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１　部活動について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（学習指導要領における部活動の位置付け）</a:t>
            </a:r>
            <a:endParaRPr kumimoji="1" lang="ja-JP" altLang="en-US" sz="4400" dirty="0">
              <a:latin typeface="Meiryo UI" panose="020B0604030504040204" pitchFamily="50" charset="-128"/>
              <a:ea typeface="Meiryo UI" panose="020B0604030504040204" pitchFamily="50" charset="-128"/>
            </a:endParaRPr>
          </a:p>
        </p:txBody>
      </p:sp>
      <p:sp>
        <p:nvSpPr>
          <p:cNvPr id="2" name="四角形: 角を丸くする 1">
            <a:extLst>
              <a:ext uri="{FF2B5EF4-FFF2-40B4-BE49-F238E27FC236}">
                <a16:creationId xmlns:a16="http://schemas.microsoft.com/office/drawing/2014/main" id="{56D6BAF2-1B09-4958-B484-A93EB93CAD25}"/>
              </a:ext>
            </a:extLst>
          </p:cNvPr>
          <p:cNvSpPr/>
          <p:nvPr/>
        </p:nvSpPr>
        <p:spPr>
          <a:xfrm>
            <a:off x="324366" y="856797"/>
            <a:ext cx="11446329" cy="1387104"/>
          </a:xfrm>
          <a:prstGeom prst="roundRect">
            <a:avLst/>
          </a:prstGeom>
          <a:solidFill>
            <a:srgbClr val="FF99FF"/>
          </a:solid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１　部活動について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（学習指導要領における部活動の位置付け）</a:t>
            </a:r>
            <a:endParaRPr kumimoji="1" lang="ja-JP" altLang="en-US" sz="4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7CD03D9E-A315-499A-893B-B710B930D4CC}"/>
              </a:ext>
            </a:extLst>
          </p:cNvPr>
          <p:cNvSpPr/>
          <p:nvPr/>
        </p:nvSpPr>
        <p:spPr>
          <a:xfrm>
            <a:off x="0" y="-14907"/>
            <a:ext cx="1475084"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内　容</a:t>
            </a:r>
          </a:p>
        </p:txBody>
      </p:sp>
      <p:sp>
        <p:nvSpPr>
          <p:cNvPr id="7" name="四角形: 角を丸くする 6">
            <a:extLst>
              <a:ext uri="{FF2B5EF4-FFF2-40B4-BE49-F238E27FC236}">
                <a16:creationId xmlns:a16="http://schemas.microsoft.com/office/drawing/2014/main" id="{7BAAE4DB-1076-4A46-8ED7-1A794B6848BB}"/>
              </a:ext>
            </a:extLst>
          </p:cNvPr>
          <p:cNvSpPr/>
          <p:nvPr/>
        </p:nvSpPr>
        <p:spPr>
          <a:xfrm>
            <a:off x="324366" y="2598896"/>
            <a:ext cx="11446329" cy="1336318"/>
          </a:xfrm>
          <a:prstGeom prst="roundRect">
            <a:avLst/>
          </a:prstGeom>
          <a:no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4400" dirty="0">
                <a:latin typeface="Meiryo UI" panose="020B0604030504040204" pitchFamily="50" charset="-128"/>
                <a:ea typeface="Meiryo UI" panose="020B0604030504040204" pitchFamily="50" charset="-128"/>
              </a:rPr>
              <a:t>２　部活動指導員について</a:t>
            </a:r>
            <a:endParaRPr kumimoji="1" lang="ja-JP" altLang="en-US" sz="4400" dirty="0">
              <a:latin typeface="Meiryo UI" panose="020B0604030504040204" pitchFamily="50" charset="-128"/>
              <a:ea typeface="Meiryo UI" panose="020B0604030504040204" pitchFamily="50" charset="-128"/>
            </a:endParaRPr>
          </a:p>
        </p:txBody>
      </p:sp>
      <p:sp>
        <p:nvSpPr>
          <p:cNvPr id="9" name="四角形: 角を丸くする 4">
            <a:extLst>
              <a:ext uri="{FF2B5EF4-FFF2-40B4-BE49-F238E27FC236}">
                <a16:creationId xmlns:a16="http://schemas.microsoft.com/office/drawing/2014/main" id="{2624490C-0F78-4A1E-BFBC-C753AB13FC3B}"/>
              </a:ext>
            </a:extLst>
          </p:cNvPr>
          <p:cNvSpPr/>
          <p:nvPr/>
        </p:nvSpPr>
        <p:spPr>
          <a:xfrm>
            <a:off x="324367" y="4309098"/>
            <a:ext cx="11446329" cy="2218311"/>
          </a:xfrm>
          <a:prstGeom prst="roundRect">
            <a:avLst/>
          </a:prstGeom>
          <a:noFill/>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３　部活動の適切な指導について</a:t>
            </a:r>
            <a:endParaRPr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a:t>
            </a:r>
            <a:r>
              <a:rPr lang="ja-JP" altLang="en-US" sz="4000" dirty="0">
                <a:latin typeface="Meiryo UI" panose="020B0604030504040204" pitchFamily="50" charset="-128"/>
                <a:ea typeface="Meiryo UI" panose="020B0604030504040204" pitchFamily="50" charset="-128"/>
              </a:rPr>
              <a:t>「福岡県学校部活動の在り方に関する指針</a:t>
            </a:r>
            <a:endParaRPr lang="en-US" altLang="ja-JP" sz="4000" dirty="0">
              <a:latin typeface="Meiryo UI" panose="020B0604030504040204" pitchFamily="50" charset="-128"/>
              <a:ea typeface="Meiryo UI" panose="020B0604030504040204" pitchFamily="50" charset="-128"/>
            </a:endParaRPr>
          </a:p>
          <a:p>
            <a:r>
              <a:rPr lang="ja-JP" altLang="en-US" sz="4000" dirty="0">
                <a:latin typeface="Meiryo UI" panose="020B0604030504040204" pitchFamily="50" charset="-128"/>
                <a:ea typeface="Meiryo UI" panose="020B0604030504040204" pitchFamily="50" charset="-128"/>
              </a:rPr>
              <a:t>（改訂第</a:t>
            </a:r>
            <a:r>
              <a:rPr lang="en-US" altLang="ja-JP" sz="4000" dirty="0">
                <a:latin typeface="Meiryo UI" panose="020B0604030504040204" pitchFamily="50" charset="-128"/>
                <a:ea typeface="Meiryo UI" panose="020B0604030504040204" pitchFamily="50" charset="-128"/>
              </a:rPr>
              <a:t>3</a:t>
            </a:r>
            <a:r>
              <a:rPr lang="ja-JP" altLang="en-US" sz="4000" dirty="0">
                <a:latin typeface="Meiryo UI" panose="020B0604030504040204" pitchFamily="50" charset="-128"/>
                <a:ea typeface="Meiryo UI" panose="020B0604030504040204" pitchFamily="50" charset="-128"/>
              </a:rPr>
              <a:t>版）令和</a:t>
            </a:r>
            <a:r>
              <a:rPr lang="en-US" altLang="ja-JP" sz="4000" dirty="0">
                <a:latin typeface="Meiryo UI" panose="020B0604030504040204" pitchFamily="50" charset="-128"/>
                <a:ea typeface="Meiryo UI" panose="020B0604030504040204" pitchFamily="50" charset="-128"/>
              </a:rPr>
              <a:t>8</a:t>
            </a:r>
            <a:r>
              <a:rPr lang="ja-JP" altLang="en-US" sz="4000" dirty="0">
                <a:latin typeface="Meiryo UI" panose="020B0604030504040204" pitchFamily="50" charset="-128"/>
                <a:ea typeface="Meiryo UI" panose="020B0604030504040204" pitchFamily="50" charset="-128"/>
              </a:rPr>
              <a:t>年</a:t>
            </a:r>
            <a:r>
              <a:rPr lang="en-US" altLang="ja-JP" sz="4000" dirty="0">
                <a:latin typeface="Meiryo UI" panose="020B0604030504040204" pitchFamily="50" charset="-128"/>
                <a:ea typeface="Meiryo UI" panose="020B0604030504040204" pitchFamily="50" charset="-128"/>
              </a:rPr>
              <a:t>3</a:t>
            </a:r>
            <a:r>
              <a:rPr lang="ja-JP" altLang="en-US" sz="4000" dirty="0">
                <a:latin typeface="Meiryo UI" panose="020B0604030504040204" pitchFamily="50" charset="-128"/>
                <a:ea typeface="Meiryo UI" panose="020B0604030504040204" pitchFamily="50" charset="-128"/>
              </a:rPr>
              <a:t>月　福岡県教育委員会」</a:t>
            </a:r>
            <a:endParaRPr lang="en-US" altLang="ja-JP" sz="40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　　　</a:t>
            </a:r>
          </a:p>
        </p:txBody>
      </p:sp>
      <p:pic>
        <p:nvPicPr>
          <p:cNvPr id="3" name="録音したサウンド">
            <a:hlinkClick r:id="" action="ppaction://media"/>
            <a:extLst>
              <a:ext uri="{FF2B5EF4-FFF2-40B4-BE49-F238E27FC236}">
                <a16:creationId xmlns:a16="http://schemas.microsoft.com/office/drawing/2014/main" id="{1D5660CA-E40A-8555-C26F-DBF9339F581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27013" y="6283727"/>
            <a:ext cx="487363" cy="487363"/>
          </a:xfrm>
          <a:prstGeom prst="rect">
            <a:avLst/>
          </a:prstGeom>
        </p:spPr>
      </p:pic>
    </p:spTree>
    <p:custDataLst>
      <p:tags r:id="rId1"/>
    </p:custDataLst>
    <p:extLst>
      <p:ext uri="{BB962C8B-B14F-4D97-AF65-F5344CB8AC3E}">
        <p14:creationId xmlns:p14="http://schemas.microsoft.com/office/powerpoint/2010/main" val="2629957819"/>
      </p:ext>
    </p:extLst>
  </p:cSld>
  <p:clrMapOvr>
    <a:masterClrMapping/>
  </p:clrMapOvr>
  <mc:AlternateContent xmlns:mc="http://schemas.openxmlformats.org/markup-compatibility/2006">
    <mc:Choice xmlns:p14="http://schemas.microsoft.com/office/powerpoint/2010/main" Requires="p14">
      <p:transition spd="med" p14:dur="700" advClick="0" advTm="19000">
        <p:fade/>
      </p:transition>
    </mc:Choice>
    <mc:Fallback>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34610" y="2266319"/>
            <a:ext cx="11220661" cy="3507343"/>
          </a:xfrm>
          <a:prstGeom prst="roundRect">
            <a:avLst/>
          </a:prstGeom>
          <a:solidFill>
            <a:schemeClr val="bg1"/>
          </a:solidFill>
          <a:ln w="76200">
            <a:solidFill>
              <a:srgbClr val="FF66FF"/>
            </a:solidFill>
          </a:ln>
        </p:spPr>
        <p:txBody>
          <a:bodyPr wrap="square" rtlCol="0">
            <a:spAutoFit/>
          </a:bodyPr>
          <a:lstStyle/>
          <a:p>
            <a:r>
              <a:rPr lang="ja-JP" altLang="en-US" sz="3600" dirty="0"/>
              <a:t>   </a:t>
            </a:r>
            <a:r>
              <a:rPr lang="ja-JP" altLang="en-US" sz="3600" dirty="0">
                <a:latin typeface="Meiryo UI" panose="020B0604030504040204" pitchFamily="50" charset="-128"/>
                <a:ea typeface="Meiryo UI" panose="020B0604030504040204" pitchFamily="50" charset="-128"/>
              </a:rPr>
              <a:t>部活動指導員は、事故が発生した場合は、応急手当、救急車の要請、医療機関への搬送、保護者への連絡等を行い、必ず教諭等へ報告すること。特に重大な事故が発生した場合には、学校全体で協力して対応する必要があるため、直ちに教諭等へ連絡すること。</a:t>
            </a:r>
            <a:endParaRPr lang="en-US" altLang="ja-JP" sz="3600" dirty="0">
              <a:latin typeface="Meiryo UI" panose="020B0604030504040204" pitchFamily="50" charset="-128"/>
              <a:ea typeface="Meiryo UI" panose="020B0604030504040204" pitchFamily="50" charset="-128"/>
            </a:endParaRPr>
          </a:p>
          <a:p>
            <a:pPr algn="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H29.3.14</a:t>
            </a:r>
            <a:r>
              <a:rPr lang="ja-JP" altLang="en-US" sz="2000" dirty="0">
                <a:latin typeface="Meiryo UI" panose="020B0604030504040204" pitchFamily="50" charset="-128"/>
                <a:ea typeface="Meiryo UI" panose="020B0604030504040204" pitchFamily="50" charset="-128"/>
              </a:rPr>
              <a:t>スポーツ庁、文化庁、文部科学省通知より）</a:t>
            </a:r>
            <a:endParaRPr kumimoji="1" lang="ja-JP" altLang="en-US" sz="2000" dirty="0">
              <a:latin typeface="Meiryo UI" panose="020B0604030504040204" pitchFamily="50" charset="-128"/>
              <a:ea typeface="Meiryo UI" panose="020B0604030504040204" pitchFamily="50" charset="-128"/>
            </a:endParaRPr>
          </a:p>
        </p:txBody>
      </p:sp>
      <p:sp>
        <p:nvSpPr>
          <p:cNvPr id="19" name="正方形/長方形 18"/>
          <p:cNvSpPr/>
          <p:nvPr/>
        </p:nvSpPr>
        <p:spPr>
          <a:xfrm>
            <a:off x="-72303" y="1415241"/>
            <a:ext cx="61926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accent1"/>
              </a:buClr>
              <a:buSzPct val="70000"/>
              <a:defRPr/>
            </a:pPr>
            <a:r>
              <a:rPr lang="ja-JP" altLang="en-US" sz="3600" dirty="0">
                <a:ln w="0"/>
                <a:solidFill>
                  <a:schemeClr val="tx1"/>
                </a:solidFill>
                <a:effectLst>
                  <a:outerShdw blurRad="38100" dist="19050" dir="2700000" algn="tl" rotWithShape="0">
                    <a:schemeClr val="dk1">
                      <a:alpha val="40000"/>
                    </a:schemeClr>
                  </a:outerShdw>
                </a:effectLst>
              </a:rPr>
              <a:t>事故発生時の対応</a:t>
            </a:r>
            <a:endParaRPr lang="en-US" altLang="ja-JP" sz="3600" dirty="0">
              <a:ln w="0"/>
              <a:solidFill>
                <a:schemeClr val="tx1"/>
              </a:solidFill>
              <a:effectLst>
                <a:outerShdw blurRad="38100" dist="19050" dir="2700000" algn="tl" rotWithShape="0">
                  <a:schemeClr val="dk1">
                    <a:alpha val="40000"/>
                  </a:schemeClr>
                </a:outerShdw>
              </a:effectLst>
            </a:endParaRPr>
          </a:p>
        </p:txBody>
      </p:sp>
      <p:sp>
        <p:nvSpPr>
          <p:cNvPr id="8" name="正方形/長方形 7">
            <a:extLst>
              <a:ext uri="{FF2B5EF4-FFF2-40B4-BE49-F238E27FC236}">
                <a16:creationId xmlns:a16="http://schemas.microsoft.com/office/drawing/2014/main" id="{DDE2A0B7-2C11-4C00-B17F-4E215BA514C2}"/>
              </a:ext>
            </a:extLst>
          </p:cNvPr>
          <p:cNvSpPr/>
          <p:nvPr/>
        </p:nvSpPr>
        <p:spPr>
          <a:xfrm>
            <a:off x="0" y="0"/>
            <a:ext cx="3206327" cy="369332"/>
          </a:xfrm>
          <a:prstGeom prst="rect">
            <a:avLst/>
          </a:prstGeom>
        </p:spPr>
        <p:txBody>
          <a:bodyPr wrap="none">
            <a:spAutoFit/>
          </a:body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9" name="四角形: 角を丸くする 8">
            <a:extLst>
              <a:ext uri="{FF2B5EF4-FFF2-40B4-BE49-F238E27FC236}">
                <a16:creationId xmlns:a16="http://schemas.microsoft.com/office/drawing/2014/main" id="{37FA4D36-ACC6-4662-8CEA-9722C0724A7F}"/>
              </a:ext>
            </a:extLst>
          </p:cNvPr>
          <p:cNvSpPr/>
          <p:nvPr/>
        </p:nvSpPr>
        <p:spPr>
          <a:xfrm>
            <a:off x="5220435" y="1642895"/>
            <a:ext cx="4757319" cy="39624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bg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緊急事態発生時の危機管理</a:t>
            </a:r>
          </a:p>
        </p:txBody>
      </p:sp>
      <p:sp>
        <p:nvSpPr>
          <p:cNvPr id="13" name="角丸四角形 10">
            <a:extLst>
              <a:ext uri="{FF2B5EF4-FFF2-40B4-BE49-F238E27FC236}">
                <a16:creationId xmlns:a16="http://schemas.microsoft.com/office/drawing/2014/main" id="{B56FADC4-CE23-42E4-BED3-E5F2DDBBCECC}"/>
              </a:ext>
            </a:extLst>
          </p:cNvPr>
          <p:cNvSpPr/>
          <p:nvPr/>
        </p:nvSpPr>
        <p:spPr>
          <a:xfrm>
            <a:off x="461283" y="5898117"/>
            <a:ext cx="11269433" cy="792087"/>
          </a:xfrm>
          <a:prstGeom prst="roundRect">
            <a:avLst/>
          </a:prstGeom>
          <a:solidFill>
            <a:srgbClr val="00B050"/>
          </a:solid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3600" b="1" dirty="0">
                <a:solidFill>
                  <a:schemeClr val="bg1"/>
                </a:solidFill>
                <a:latin typeface="Meiryo UI" panose="020B0604030504040204" pitchFamily="50" charset="-128"/>
                <a:ea typeface="Meiryo UI" panose="020B0604030504040204" pitchFamily="50" charset="-128"/>
              </a:rPr>
              <a:t>連絡が取れるように準備、危険管理マニュアルを必ず確認</a:t>
            </a:r>
          </a:p>
        </p:txBody>
      </p:sp>
      <p:sp>
        <p:nvSpPr>
          <p:cNvPr id="10" name="角丸四角形 9">
            <a:extLst>
              <a:ext uri="{FF2B5EF4-FFF2-40B4-BE49-F238E27FC236}">
                <a16:creationId xmlns:a16="http://schemas.microsoft.com/office/drawing/2014/main" id="{9D5843AA-C31B-4A3D-8EE4-4C031EE8D691}"/>
              </a:ext>
            </a:extLst>
          </p:cNvPr>
          <p:cNvSpPr/>
          <p:nvPr/>
        </p:nvSpPr>
        <p:spPr>
          <a:xfrm>
            <a:off x="332459" y="630527"/>
            <a:ext cx="8328074"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3200" b="1" dirty="0">
                <a:solidFill>
                  <a:schemeClr val="bg1"/>
                </a:solidFill>
                <a:latin typeface="メイリオ" panose="020B0604030504040204" pitchFamily="50" charset="-128"/>
                <a:ea typeface="メイリオ" panose="020B0604030504040204" pitchFamily="50" charset="-128"/>
              </a:rPr>
              <a:t>ア　</a:t>
            </a:r>
            <a:r>
              <a:rPr lang="ja-JP" altLang="en-US" sz="3200" b="1" dirty="0">
                <a:latin typeface="メイリオ" panose="020B0604030504040204" pitchFamily="50" charset="-128"/>
                <a:ea typeface="メイリオ" panose="020B0604030504040204" pitchFamily="50" charset="-128"/>
              </a:rPr>
              <a:t>危機管理の徹底</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47C94FFC-169A-97F9-D685-CBC1641B42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7034" y="6202841"/>
            <a:ext cx="487363" cy="487363"/>
          </a:xfrm>
          <a:prstGeom prst="rect">
            <a:avLst/>
          </a:prstGeom>
        </p:spPr>
      </p:pic>
    </p:spTree>
    <p:extLst>
      <p:ext uri="{BB962C8B-B14F-4D97-AF65-F5344CB8AC3E}">
        <p14:creationId xmlns:p14="http://schemas.microsoft.com/office/powerpoint/2010/main" val="216685160"/>
      </p:ext>
    </p:extLst>
  </p:cSld>
  <p:clrMapOvr>
    <a:masterClrMapping/>
  </p:clrMapOvr>
  <mc:AlternateContent xmlns:mc="http://schemas.openxmlformats.org/markup-compatibility/2006">
    <mc:Choice xmlns:p14="http://schemas.microsoft.com/office/powerpoint/2010/main" Requires="p14">
      <p:transition spd="med" p14:dur="700" advClick="0" advTm="37620">
        <p:fade/>
      </p:transition>
    </mc:Choice>
    <mc:Fallback>
      <p:transition spd="med" advClick="0" advTm="37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76">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1D9D492-7D73-4701-9FBD-2E0B97818EA3}"/>
              </a:ext>
            </a:extLst>
          </p:cNvPr>
          <p:cNvSpPr txBox="1">
            <a:spLocks/>
          </p:cNvSpPr>
          <p:nvPr/>
        </p:nvSpPr>
        <p:spPr>
          <a:xfrm>
            <a:off x="723935" y="1745534"/>
            <a:ext cx="10655676" cy="1152520"/>
          </a:xfrm>
          <a:prstGeom prst="roundRect">
            <a:avLst/>
          </a:prstGeom>
          <a:solidFill>
            <a:schemeClr val="bg1"/>
          </a:solidFill>
          <a:ln w="38100">
            <a:solidFill>
              <a:srgbClr val="FF66FF"/>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4000" b="1" dirty="0">
                <a:latin typeface="Meiryo UI" panose="020B0604030504040204" pitchFamily="50" charset="-128"/>
                <a:ea typeface="Meiryo UI" panose="020B0604030504040204" pitchFamily="50" charset="-128"/>
              </a:rPr>
              <a:t>原則として生徒の活動に立ち会い、直接指導</a:t>
            </a:r>
            <a:endParaRPr lang="ja-JP" altLang="en-US" sz="3200" b="1" dirty="0">
              <a:latin typeface="Meiryo UI" panose="020B0604030504040204" pitchFamily="50" charset="-128"/>
              <a:ea typeface="Meiryo UI" panose="020B0604030504040204" pitchFamily="50" charset="-128"/>
            </a:endParaRPr>
          </a:p>
        </p:txBody>
      </p:sp>
      <p:sp>
        <p:nvSpPr>
          <p:cNvPr id="10" name="タイトル 1">
            <a:extLst>
              <a:ext uri="{FF2B5EF4-FFF2-40B4-BE49-F238E27FC236}">
                <a16:creationId xmlns:a16="http://schemas.microsoft.com/office/drawing/2014/main" id="{A1D9D492-7D73-4701-9FBD-2E0B97818EA3}"/>
              </a:ext>
            </a:extLst>
          </p:cNvPr>
          <p:cNvSpPr txBox="1">
            <a:spLocks/>
          </p:cNvSpPr>
          <p:nvPr/>
        </p:nvSpPr>
        <p:spPr>
          <a:xfrm>
            <a:off x="723935" y="3857282"/>
            <a:ext cx="10655676" cy="1152521"/>
          </a:xfrm>
          <a:prstGeom prst="roundRect">
            <a:avLst/>
          </a:prstGeom>
          <a:solidFill>
            <a:schemeClr val="bg1"/>
          </a:solidFill>
          <a:ln w="38100">
            <a:solidFill>
              <a:srgbClr val="FF66FF"/>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4000" b="1" dirty="0">
                <a:latin typeface="Meiryo UI" panose="020B0604030504040204" pitchFamily="50" charset="-128"/>
                <a:ea typeface="Meiryo UI" panose="020B0604030504040204" pitchFamily="50" charset="-128"/>
              </a:rPr>
              <a:t>他の運動部顧問と連携・協力</a:t>
            </a:r>
            <a:endParaRPr lang="ja-JP" altLang="en-US" sz="3200" b="1" dirty="0">
              <a:latin typeface="Meiryo UI" panose="020B0604030504040204" pitchFamily="50" charset="-128"/>
              <a:ea typeface="Meiryo UI" panose="020B0604030504040204" pitchFamily="50" charset="-128"/>
            </a:endParaRPr>
          </a:p>
        </p:txBody>
      </p:sp>
      <p:sp>
        <p:nvSpPr>
          <p:cNvPr id="11" name="角丸四角形 10">
            <a:extLst>
              <a:ext uri="{FF2B5EF4-FFF2-40B4-BE49-F238E27FC236}">
                <a16:creationId xmlns:a16="http://schemas.microsoft.com/office/drawing/2014/main" id="{E63C44F5-56E3-4D78-A0B8-349BB59175DB}"/>
              </a:ext>
            </a:extLst>
          </p:cNvPr>
          <p:cNvSpPr/>
          <p:nvPr/>
        </p:nvSpPr>
        <p:spPr>
          <a:xfrm>
            <a:off x="382137" y="5589240"/>
            <a:ext cx="11341290" cy="917010"/>
          </a:xfrm>
          <a:prstGeom prst="roundRect">
            <a:avLst/>
          </a:prstGeom>
          <a:solidFill>
            <a:srgbClr val="00B050"/>
          </a:solidFill>
          <a:ln w="76200">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4800" b="1" dirty="0">
                <a:solidFill>
                  <a:schemeClr val="bg1"/>
                </a:solidFill>
                <a:latin typeface="Meiryo UI" panose="020B0604030504040204" pitchFamily="50" charset="-128"/>
                <a:ea typeface="Meiryo UI" panose="020B0604030504040204" pitchFamily="50" charset="-128"/>
              </a:rPr>
              <a:t>安全配慮義務の遂行に努める</a:t>
            </a:r>
          </a:p>
        </p:txBody>
      </p:sp>
      <p:sp>
        <p:nvSpPr>
          <p:cNvPr id="12" name="Rectangle 2">
            <a:extLst>
              <a:ext uri="{FF2B5EF4-FFF2-40B4-BE49-F238E27FC236}">
                <a16:creationId xmlns:a16="http://schemas.microsoft.com/office/drawing/2014/main" id="{804ED8E5-FA47-48ED-B503-D042EEC0D681}"/>
              </a:ext>
            </a:extLst>
          </p:cNvPr>
          <p:cNvSpPr txBox="1">
            <a:spLocks noChangeArrowheads="1"/>
          </p:cNvSpPr>
          <p:nvPr/>
        </p:nvSpPr>
        <p:spPr>
          <a:xfrm>
            <a:off x="1004679" y="3089537"/>
            <a:ext cx="8886825"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dirty="0">
                <a:latin typeface="Meiryo UI" panose="020B0604030504040204" pitchFamily="50" charset="-128"/>
                <a:ea typeface="Meiryo UI" panose="020B0604030504040204" pitchFamily="50" charset="-128"/>
                <a:cs typeface="メイリオ" pitchFamily="50" charset="-128"/>
              </a:rPr>
              <a:t>やむを得ず直接練習に立ち会えない場合には</a:t>
            </a:r>
            <a:r>
              <a:rPr lang="en-US" altLang="ja-JP" dirty="0">
                <a:latin typeface="Meiryo UI" panose="020B0604030504040204" pitchFamily="50" charset="-128"/>
                <a:ea typeface="Meiryo UI" panose="020B0604030504040204" pitchFamily="50" charset="-128"/>
                <a:cs typeface="メイリオ" pitchFamily="50" charset="-128"/>
              </a:rPr>
              <a:t>…</a:t>
            </a:r>
            <a:endParaRPr lang="ja-JP" altLang="en-US" dirty="0">
              <a:latin typeface="Meiryo UI" panose="020B0604030504040204" pitchFamily="50" charset="-128"/>
              <a:ea typeface="Meiryo UI" panose="020B0604030504040204" pitchFamily="50" charset="-128"/>
              <a:cs typeface="メイリオ" pitchFamily="50" charset="-128"/>
            </a:endParaRPr>
          </a:p>
        </p:txBody>
      </p:sp>
      <p:sp>
        <p:nvSpPr>
          <p:cNvPr id="8" name="正方形/長方形 7">
            <a:extLst>
              <a:ext uri="{FF2B5EF4-FFF2-40B4-BE49-F238E27FC236}">
                <a16:creationId xmlns:a16="http://schemas.microsoft.com/office/drawing/2014/main" id="{0AD60344-7AFB-4A6B-AF56-43F621CBF0EA}"/>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4" name="角丸四角形 9">
            <a:extLst>
              <a:ext uri="{FF2B5EF4-FFF2-40B4-BE49-F238E27FC236}">
                <a16:creationId xmlns:a16="http://schemas.microsoft.com/office/drawing/2014/main" id="{9D5843AA-C31B-4A3D-8EE4-4C031EE8D691}"/>
              </a:ext>
            </a:extLst>
          </p:cNvPr>
          <p:cNvSpPr/>
          <p:nvPr/>
        </p:nvSpPr>
        <p:spPr>
          <a:xfrm>
            <a:off x="485024" y="739973"/>
            <a:ext cx="9097125"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イ　部活動指導員等が行う生徒への安全配慮</a:t>
            </a:r>
            <a:r>
              <a:rPr lang="ja-JP" altLang="en-US" sz="3200" b="1" dirty="0">
                <a:solidFill>
                  <a:schemeClr val="bg1"/>
                </a:solidFill>
                <a:latin typeface="メイリオ" panose="020B0604030504040204" pitchFamily="50" charset="-128"/>
                <a:ea typeface="メイリオ" panose="020B0604030504040204" pitchFamily="50" charset="-128"/>
              </a:rPr>
              <a:t>　</a:t>
            </a:r>
          </a:p>
        </p:txBody>
      </p:sp>
      <p:pic>
        <p:nvPicPr>
          <p:cNvPr id="2" name="録音したサウンド">
            <a:hlinkClick r:id="" action="ppaction://media"/>
            <a:extLst>
              <a:ext uri="{FF2B5EF4-FFF2-40B4-BE49-F238E27FC236}">
                <a16:creationId xmlns:a16="http://schemas.microsoft.com/office/drawing/2014/main" id="{DC9DDE09-2A50-97EC-4B85-98FC8FEFE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9745" y="6262568"/>
            <a:ext cx="487363" cy="487363"/>
          </a:xfrm>
          <a:prstGeom prst="rect">
            <a:avLst/>
          </a:prstGeom>
        </p:spPr>
      </p:pic>
    </p:spTree>
    <p:extLst>
      <p:ext uri="{BB962C8B-B14F-4D97-AF65-F5344CB8AC3E}">
        <p14:creationId xmlns:p14="http://schemas.microsoft.com/office/powerpoint/2010/main" val="3762812213"/>
      </p:ext>
    </p:extLst>
  </p:cSld>
  <p:clrMapOvr>
    <a:masterClrMapping/>
  </p:clrMapOvr>
  <mc:AlternateContent xmlns:mc="http://schemas.openxmlformats.org/markup-compatibility/2006">
    <mc:Choice xmlns:p14="http://schemas.microsoft.com/office/powerpoint/2010/main" Requires="p14">
      <p:transition spd="med" p14:dur="700" advClick="0" advTm="30030">
        <p:fade/>
      </p:transition>
    </mc:Choice>
    <mc:Fallback>
      <p:transition spd="med" advClick="0" advTm="30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683">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BD004F84-9B2B-479A-9D59-AF681BEAC398}"/>
              </a:ext>
            </a:extLst>
          </p:cNvPr>
          <p:cNvSpPr>
            <a:spLocks noGrp="1"/>
          </p:cNvSpPr>
          <p:nvPr>
            <p:ph type="ctrTitle" idx="4294967295"/>
          </p:nvPr>
        </p:nvSpPr>
        <p:spPr>
          <a:xfrm>
            <a:off x="0" y="1919288"/>
            <a:ext cx="8624888" cy="3495675"/>
          </a:xfrm>
          <a:ln>
            <a:solidFill>
              <a:schemeClr val="tx1"/>
            </a:solidFill>
          </a:ln>
        </p:spPr>
        <p:txBody>
          <a:bodyPr>
            <a:noAutofit/>
          </a:bodyPr>
          <a:lstStyle/>
          <a:p>
            <a:pPr algn="l"/>
            <a:r>
              <a:rPr lang="ja-JP" altLang="en-US" sz="3200" dirty="0">
                <a:solidFill>
                  <a:schemeClr val="tx1"/>
                </a:solidFill>
                <a:latin typeface="Meiryo UI" panose="020B0604030504040204" pitchFamily="50" charset="-128"/>
                <a:ea typeface="Meiryo UI" panose="020B0604030504040204" pitchFamily="50" charset="-128"/>
              </a:rPr>
              <a:t>なお、安全点検については、</a:t>
            </a:r>
            <a:br>
              <a:rPr lang="en-US" altLang="ja-JP" sz="3200" dirty="0">
                <a:solidFill>
                  <a:schemeClr val="tx1"/>
                </a:solidFill>
                <a:latin typeface="Meiryo UI" panose="020B0604030504040204" pitchFamily="50" charset="-128"/>
                <a:ea typeface="Meiryo UI" panose="020B0604030504040204" pitchFamily="50" charset="-128"/>
              </a:rPr>
            </a:br>
            <a:r>
              <a:rPr lang="ja-JP" altLang="en-US" sz="3200" b="1" dirty="0">
                <a:solidFill>
                  <a:srgbClr val="FF0000"/>
                </a:solidFill>
                <a:latin typeface="Meiryo UI" panose="020B0604030504040204" pitchFamily="50" charset="-128"/>
                <a:ea typeface="Meiryo UI" panose="020B0604030504040204" pitchFamily="50" charset="-128"/>
              </a:rPr>
              <a:t>「体育スポーツ活動に関する学校安全点検の指針」</a:t>
            </a:r>
            <a:r>
              <a:rPr lang="ja-JP" altLang="en-US" sz="3200" dirty="0">
                <a:solidFill>
                  <a:schemeClr val="tx1"/>
                </a:solidFill>
                <a:latin typeface="Meiryo UI" panose="020B0604030504040204" pitchFamily="50" charset="-128"/>
                <a:ea typeface="Meiryo UI" panose="020B0604030504040204" pitchFamily="50" charset="-128"/>
              </a:rPr>
              <a:t>（</a:t>
            </a:r>
            <a:r>
              <a:rPr lang="ja-JP" altLang="en-US" sz="3200" dirty="0">
                <a:solidFill>
                  <a:schemeClr val="tx1"/>
                </a:solidFill>
              </a:rPr>
              <a:t>令和７年３月（一部改訂）</a:t>
            </a:r>
            <a:r>
              <a:rPr lang="ja-JP" altLang="en-US" sz="3200" dirty="0">
                <a:solidFill>
                  <a:schemeClr val="tx1"/>
                </a:solidFill>
                <a:latin typeface="Meiryo UI" panose="020B0604030504040204" pitchFamily="50" charset="-128"/>
                <a:ea typeface="Meiryo UI" panose="020B0604030504040204" pitchFamily="50" charset="-128"/>
              </a:rPr>
              <a:t>福岡県教育委員会）」を参考に実施すること。</a:t>
            </a:r>
            <a:br>
              <a:rPr lang="en-US" altLang="ja-JP" sz="3200" dirty="0">
                <a:solidFill>
                  <a:schemeClr val="tx1"/>
                </a:solidFill>
                <a:latin typeface="Meiryo UI" panose="020B0604030504040204" pitchFamily="50" charset="-128"/>
                <a:ea typeface="Meiryo UI" panose="020B0604030504040204" pitchFamily="50" charset="-128"/>
              </a:rPr>
            </a:br>
            <a:br>
              <a:rPr lang="en-US" altLang="ja-JP" sz="2800" dirty="0">
                <a:solidFill>
                  <a:schemeClr val="tx1"/>
                </a:solidFill>
                <a:latin typeface="Meiryo UI" panose="020B0604030504040204" pitchFamily="50" charset="-128"/>
                <a:ea typeface="Meiryo UI" panose="020B0604030504040204" pitchFamily="50" charset="-128"/>
              </a:rPr>
            </a:br>
            <a:r>
              <a:rPr lang="ja-JP" altLang="en-US" sz="3200" b="1" u="sng" dirty="0">
                <a:solidFill>
                  <a:schemeClr val="tx1"/>
                </a:solidFill>
                <a:latin typeface="Meiryo UI" panose="020B0604030504040204" pitchFamily="50" charset="-128"/>
                <a:ea typeface="Meiryo UI" panose="020B0604030504040204" pitchFamily="50" charset="-128"/>
              </a:rPr>
              <a:t>特に移動式設備・用具については確実に固定するとともに、保管時も転倒等の防止策を講じること</a:t>
            </a:r>
            <a:r>
              <a:rPr lang="ja-JP" altLang="en-US" sz="2800" b="1" u="sng" dirty="0">
                <a:solidFill>
                  <a:schemeClr val="tx1"/>
                </a:solidFill>
                <a:latin typeface="Meiryo UI" panose="020B0604030504040204" pitchFamily="50" charset="-128"/>
                <a:ea typeface="Meiryo UI" panose="020B0604030504040204" pitchFamily="50" charset="-128"/>
              </a:rPr>
              <a:t>。</a:t>
            </a:r>
          </a:p>
        </p:txBody>
      </p:sp>
      <p:sp>
        <p:nvSpPr>
          <p:cNvPr id="14" name="正方形/長方形 1">
            <a:extLst>
              <a:ext uri="{FF2B5EF4-FFF2-40B4-BE49-F238E27FC236}">
                <a16:creationId xmlns:a16="http://schemas.microsoft.com/office/drawing/2014/main" id="{7C8C2DA1-13A7-4397-B9AA-293676916EFD}"/>
              </a:ext>
            </a:extLst>
          </p:cNvPr>
          <p:cNvSpPr>
            <a:spLocks noChangeArrowheads="1"/>
          </p:cNvSpPr>
          <p:nvPr/>
        </p:nvSpPr>
        <p:spPr bwMode="auto">
          <a:xfrm>
            <a:off x="8952931" y="753449"/>
            <a:ext cx="3095803" cy="4278094"/>
          </a:xfrm>
          <a:prstGeom prst="rect">
            <a:avLst/>
          </a:prstGeom>
          <a:solidFill>
            <a:srgbClr val="FFFFFF"/>
          </a:solidFill>
          <a:ln w="9525" algn="ctr">
            <a:solidFill>
              <a:srgbClr val="000000"/>
            </a:solidFill>
            <a:miter lim="800000"/>
            <a:headEnd/>
            <a:tailEnd/>
          </a:ln>
        </p:spPr>
        <p:txBody>
          <a:bodyPr wrap="square">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algn="ctr" eaLnBrk="1" hangingPunct="1">
              <a:buSzPct val="100000"/>
            </a:pPr>
            <a:endParaRPr lang="en-US" altLang="ja-JP" dirty="0">
              <a:latin typeface="Calibri" panose="020F0502020204030204" pitchFamily="34" charset="0"/>
            </a:endParaRPr>
          </a:p>
          <a:p>
            <a:pPr algn="ctr" eaLnBrk="1" hangingPunct="1">
              <a:buSzPct val="100000"/>
            </a:pPr>
            <a:endParaRPr lang="en-US" altLang="ja-JP" dirty="0">
              <a:latin typeface="Calibri" panose="020F0502020204030204" pitchFamily="34" charset="0"/>
            </a:endParaRPr>
          </a:p>
          <a:p>
            <a:pPr algn="ctr" eaLnBrk="1" hangingPunct="1">
              <a:buSzPct val="100000"/>
            </a:pPr>
            <a:endParaRPr lang="en-US" altLang="ja-JP" dirty="0">
              <a:latin typeface="Calibri" panose="020F0502020204030204" pitchFamily="34" charset="0"/>
            </a:endParaRPr>
          </a:p>
          <a:p>
            <a:pPr algn="ctr" eaLnBrk="1" hangingPunct="1">
              <a:buSzPct val="100000"/>
            </a:pPr>
            <a:endParaRPr lang="en-US" altLang="ja-JP" dirty="0">
              <a:latin typeface="Calibri" panose="020F0502020204030204" pitchFamily="34" charset="0"/>
            </a:endParaRPr>
          </a:p>
          <a:p>
            <a:pPr algn="ctr" eaLnBrk="1" hangingPunct="1">
              <a:buSzPct val="100000"/>
            </a:pPr>
            <a:r>
              <a:rPr lang="ja-JP" altLang="en-US" sz="1600" b="1" dirty="0">
                <a:latin typeface="ＭＳ Ｐ明朝" panose="02020600040205080304" pitchFamily="18" charset="-128"/>
              </a:rPr>
              <a:t>体育・スポーツ活動に関する</a:t>
            </a:r>
          </a:p>
          <a:p>
            <a:pPr algn="ctr" eaLnBrk="1" hangingPunct="1">
              <a:buSzPct val="100000"/>
            </a:pPr>
            <a:r>
              <a:rPr lang="ja-JP" altLang="en-US" sz="1600" b="1" dirty="0">
                <a:latin typeface="ＭＳ Ｐ明朝" panose="02020600040205080304" pitchFamily="18" charset="-128"/>
              </a:rPr>
              <a:t>学 校 安 全 点 検 の 指 針</a:t>
            </a:r>
          </a:p>
          <a:p>
            <a:pPr algn="ctr" eaLnBrk="1" hangingPunct="1">
              <a:buSzPct val="100000"/>
            </a:pPr>
            <a:endParaRPr lang="ja-JP" altLang="en-US" sz="1600" dirty="0">
              <a:latin typeface="ＭＳ Ｐ明朝" panose="02020600040205080304" pitchFamily="18" charset="-128"/>
            </a:endParaRPr>
          </a:p>
          <a:p>
            <a:pPr algn="ctr" eaLnBrk="1" hangingPunct="1">
              <a:buSzPct val="100000"/>
            </a:pPr>
            <a:endParaRPr lang="en-US" altLang="ja-JP" sz="1600" dirty="0">
              <a:latin typeface="ＭＳ Ｐ明朝" panose="02020600040205080304" pitchFamily="18" charset="-128"/>
            </a:endParaRPr>
          </a:p>
          <a:p>
            <a:pPr algn="ctr" eaLnBrk="1" hangingPunct="1">
              <a:buSzPct val="100000"/>
            </a:pPr>
            <a:endParaRPr lang="en-US" altLang="ja-JP" sz="1600" dirty="0">
              <a:latin typeface="ＭＳ Ｐ明朝" panose="02020600040205080304" pitchFamily="18" charset="-128"/>
            </a:endParaRPr>
          </a:p>
          <a:p>
            <a:pPr algn="ctr" eaLnBrk="1" hangingPunct="1">
              <a:buSzPct val="100000"/>
            </a:pPr>
            <a:endParaRPr lang="en-US" altLang="ja-JP" sz="1600" dirty="0">
              <a:latin typeface="ＭＳ Ｐ明朝" panose="02020600040205080304" pitchFamily="18" charset="-128"/>
            </a:endParaRPr>
          </a:p>
          <a:p>
            <a:pPr algn="ctr" eaLnBrk="1" hangingPunct="1">
              <a:buSzPct val="100000"/>
            </a:pPr>
            <a:endParaRPr lang="en-US" altLang="ja-JP" sz="1600" dirty="0">
              <a:latin typeface="ＭＳ Ｐ明朝" panose="02020600040205080304" pitchFamily="18" charset="-128"/>
            </a:endParaRPr>
          </a:p>
          <a:p>
            <a:pPr algn="ctr" eaLnBrk="1" hangingPunct="1">
              <a:buSzPct val="100000"/>
            </a:pPr>
            <a:endParaRPr lang="en-US" altLang="ja-JP" sz="2000" dirty="0">
              <a:latin typeface="ＭＳ Ｐ明朝" panose="02020600040205080304" pitchFamily="18" charset="-128"/>
            </a:endParaRPr>
          </a:p>
          <a:p>
            <a:pPr algn="ctr" eaLnBrk="1" hangingPunct="1">
              <a:buSzPct val="100000"/>
            </a:pPr>
            <a:r>
              <a:rPr lang="ja-JP" altLang="en-US" b="1" dirty="0">
                <a:solidFill>
                  <a:srgbClr val="FF0000"/>
                </a:solidFill>
                <a:latin typeface="ＭＳ Ｐ明朝" panose="02020600040205080304" pitchFamily="18" charset="-128"/>
              </a:rPr>
              <a:t>令和７年３月（一部改訂）</a:t>
            </a:r>
          </a:p>
          <a:p>
            <a:pPr algn="ctr" eaLnBrk="1" hangingPunct="1">
              <a:buSzPct val="100000"/>
            </a:pPr>
            <a:r>
              <a:rPr lang="ja-JP" altLang="en-US" sz="1400" dirty="0">
                <a:latin typeface="ＭＳ Ｐ明朝" panose="02020600040205080304" pitchFamily="18" charset="-128"/>
              </a:rPr>
              <a:t>福岡県教育委員会</a:t>
            </a:r>
          </a:p>
          <a:p>
            <a:pPr algn="ctr" eaLnBrk="1" hangingPunct="1">
              <a:buSzPct val="100000"/>
            </a:pPr>
            <a:endParaRPr lang="en-US" altLang="ja-JP" dirty="0">
              <a:latin typeface="Calibri" panose="020F0502020204030204" pitchFamily="34" charset="0"/>
            </a:endParaRPr>
          </a:p>
          <a:p>
            <a:pPr algn="ctr" eaLnBrk="1" hangingPunct="1">
              <a:buSzPct val="100000"/>
            </a:pPr>
            <a:endParaRPr lang="ja-JP" altLang="en-US" dirty="0">
              <a:latin typeface="Calibri" panose="020F0502020204030204" pitchFamily="34" charset="0"/>
            </a:endParaRPr>
          </a:p>
        </p:txBody>
      </p:sp>
      <p:sp>
        <p:nvSpPr>
          <p:cNvPr id="2" name="四角形: 角を丸くする 1">
            <a:extLst>
              <a:ext uri="{FF2B5EF4-FFF2-40B4-BE49-F238E27FC236}">
                <a16:creationId xmlns:a16="http://schemas.microsoft.com/office/drawing/2014/main" id="{40CB3BB4-BA3C-4366-8C05-D5BE25D60DE5}"/>
              </a:ext>
            </a:extLst>
          </p:cNvPr>
          <p:cNvSpPr/>
          <p:nvPr/>
        </p:nvSpPr>
        <p:spPr>
          <a:xfrm>
            <a:off x="5468420" y="1997994"/>
            <a:ext cx="2857083" cy="3687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事前の危機管理</a:t>
            </a:r>
          </a:p>
        </p:txBody>
      </p:sp>
      <p:sp>
        <p:nvSpPr>
          <p:cNvPr id="10" name="四角形: 角を丸くする 9">
            <a:extLst>
              <a:ext uri="{FF2B5EF4-FFF2-40B4-BE49-F238E27FC236}">
                <a16:creationId xmlns:a16="http://schemas.microsoft.com/office/drawing/2014/main" id="{4F322B26-2CE7-4863-A4CD-ECF6D5441D32}"/>
              </a:ext>
            </a:extLst>
          </p:cNvPr>
          <p:cNvSpPr/>
          <p:nvPr/>
        </p:nvSpPr>
        <p:spPr>
          <a:xfrm>
            <a:off x="162329" y="5692312"/>
            <a:ext cx="11779461" cy="861774"/>
          </a:xfrm>
          <a:prstGeom prst="roundRect">
            <a:avLst/>
          </a:prstGeom>
          <a:solidFill>
            <a:srgbClr val="00B050"/>
          </a:solidFill>
          <a:ln w="381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4400" b="1" dirty="0">
                <a:ln w="0"/>
                <a:solidFill>
                  <a:schemeClr val="bg1"/>
                </a:solidFill>
                <a:latin typeface="Meiryo UI" panose="020B0604030504040204" pitchFamily="50" charset="-128"/>
                <a:ea typeface="Meiryo UI" panose="020B0604030504040204" pitchFamily="50" charset="-128"/>
              </a:rPr>
              <a:t>事故防止のためにまずは、安全点検を！</a:t>
            </a:r>
            <a:endParaRPr kumimoji="1" lang="en-US" altLang="ja-JP" sz="4400" b="1" dirty="0">
              <a:ln w="0"/>
              <a:solidFill>
                <a:schemeClr val="bg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7946A382-71F0-47EC-874F-04AAAC361717}"/>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6" name="角丸四角形 8">
            <a:extLst>
              <a:ext uri="{FF2B5EF4-FFF2-40B4-BE49-F238E27FC236}">
                <a16:creationId xmlns:a16="http://schemas.microsoft.com/office/drawing/2014/main" id="{0899C3B8-278B-436B-AD8B-3E3A4CC526A1}"/>
              </a:ext>
            </a:extLst>
          </p:cNvPr>
          <p:cNvSpPr/>
          <p:nvPr/>
        </p:nvSpPr>
        <p:spPr>
          <a:xfrm>
            <a:off x="8943294" y="4607200"/>
            <a:ext cx="3095804" cy="971797"/>
          </a:xfrm>
          <a:prstGeom prst="roundRect">
            <a:avLst/>
          </a:prstGeom>
          <a:solidFill>
            <a:schemeClr val="bg1"/>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令和７年３月（一部改訂）</a:t>
            </a:r>
            <a:endParaRPr lang="en-US" altLang="ja-JP" b="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a:p>
            <a:pPr algn="ctr"/>
            <a:r>
              <a:rPr lang="ja-JP" altLang="en-US" b="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福岡県庁ホームページから</a:t>
            </a:r>
            <a:endParaRPr lang="en-US" altLang="ja-JP" b="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a:p>
            <a:pPr algn="ctr"/>
            <a:r>
              <a:rPr lang="ja-JP" altLang="en-US" b="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ダウンロード可</a:t>
            </a:r>
            <a:endParaRPr lang="en-US" altLang="ja-JP" b="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6" name="角丸四角形 9">
            <a:extLst>
              <a:ext uri="{FF2B5EF4-FFF2-40B4-BE49-F238E27FC236}">
                <a16:creationId xmlns:a16="http://schemas.microsoft.com/office/drawing/2014/main" id="{9D5843AA-C31B-4A3D-8EE4-4C031EE8D691}"/>
              </a:ext>
            </a:extLst>
          </p:cNvPr>
          <p:cNvSpPr/>
          <p:nvPr/>
        </p:nvSpPr>
        <p:spPr>
          <a:xfrm>
            <a:off x="249686" y="826553"/>
            <a:ext cx="8328074"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ウ　施設設備等の安全点検</a:t>
            </a:r>
            <a:r>
              <a:rPr lang="ja-JP" altLang="en-US" sz="3200" b="1" dirty="0">
                <a:solidFill>
                  <a:schemeClr val="bg1"/>
                </a:solidFill>
                <a:latin typeface="メイリオ" panose="020B0604030504040204" pitchFamily="50" charset="-128"/>
                <a:ea typeface="メイリオ" panose="020B0604030504040204" pitchFamily="50" charset="-128"/>
              </a:rPr>
              <a:t>　</a:t>
            </a:r>
          </a:p>
        </p:txBody>
      </p:sp>
      <p:pic>
        <p:nvPicPr>
          <p:cNvPr id="3" name="録音したサウンド">
            <a:hlinkClick r:id="" action="ppaction://media"/>
            <a:extLst>
              <a:ext uri="{FF2B5EF4-FFF2-40B4-BE49-F238E27FC236}">
                <a16:creationId xmlns:a16="http://schemas.microsoft.com/office/drawing/2014/main" id="{42D95D92-068C-FCDE-7468-FCA0EA599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9592" y="6310404"/>
            <a:ext cx="487363" cy="487363"/>
          </a:xfrm>
          <a:prstGeom prst="rect">
            <a:avLst/>
          </a:prstGeom>
        </p:spPr>
      </p:pic>
    </p:spTree>
    <p:extLst>
      <p:ext uri="{BB962C8B-B14F-4D97-AF65-F5344CB8AC3E}">
        <p14:creationId xmlns:p14="http://schemas.microsoft.com/office/powerpoint/2010/main" val="2907484920"/>
      </p:ext>
    </p:extLst>
  </p:cSld>
  <p:clrMapOvr>
    <a:masterClrMapping/>
  </p:clrMapOvr>
  <mc:AlternateContent xmlns:mc="http://schemas.openxmlformats.org/markup-compatibility/2006">
    <mc:Choice xmlns:p14="http://schemas.microsoft.com/office/powerpoint/2010/main" Requires="p14">
      <p:transition spd="med" p14:dur="700" advClick="0" advTm="25380">
        <p:fade/>
      </p:transition>
    </mc:Choice>
    <mc:Fallback>
      <p:transition spd="med" advClick="0" advTm="25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537">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処理 2">
            <a:extLst>
              <a:ext uri="{FF2B5EF4-FFF2-40B4-BE49-F238E27FC236}">
                <a16:creationId xmlns:a16="http://schemas.microsoft.com/office/drawing/2014/main" id="{9B8504D1-B802-46EF-A74D-215D8E4B1289}"/>
              </a:ext>
            </a:extLst>
          </p:cNvPr>
          <p:cNvSpPr/>
          <p:nvPr/>
        </p:nvSpPr>
        <p:spPr>
          <a:xfrm>
            <a:off x="10149382" y="1170440"/>
            <a:ext cx="1915237" cy="1709382"/>
          </a:xfrm>
          <a:prstGeom prst="flowChart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定期的</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臨時的</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日常的かつ　　継続的に！</a:t>
            </a:r>
          </a:p>
        </p:txBody>
      </p:sp>
      <p:sp>
        <p:nvSpPr>
          <p:cNvPr id="8" name="フローチャート: 処理 7">
            <a:extLst>
              <a:ext uri="{FF2B5EF4-FFF2-40B4-BE49-F238E27FC236}">
                <a16:creationId xmlns:a16="http://schemas.microsoft.com/office/drawing/2014/main" id="{FB23EEBE-2ED1-4EDB-89F5-9AE031B3E6A0}"/>
              </a:ext>
            </a:extLst>
          </p:cNvPr>
          <p:cNvSpPr/>
          <p:nvPr/>
        </p:nvSpPr>
        <p:spPr>
          <a:xfrm>
            <a:off x="10149382" y="3021783"/>
            <a:ext cx="1915237" cy="1709382"/>
          </a:xfrm>
          <a:prstGeom prst="flowChart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全職員で</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組織的かつ　　計画的に点検！</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点検は</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ペア等で！</a:t>
            </a:r>
          </a:p>
        </p:txBody>
      </p:sp>
      <p:sp>
        <p:nvSpPr>
          <p:cNvPr id="9" name="フローチャート: 処理 8">
            <a:extLst>
              <a:ext uri="{FF2B5EF4-FFF2-40B4-BE49-F238E27FC236}">
                <a16:creationId xmlns:a16="http://schemas.microsoft.com/office/drawing/2014/main" id="{A810B945-EE8A-44FF-A84A-8AA53E9503F2}"/>
              </a:ext>
            </a:extLst>
          </p:cNvPr>
          <p:cNvSpPr/>
          <p:nvPr/>
        </p:nvSpPr>
        <p:spPr>
          <a:xfrm>
            <a:off x="10149382" y="4873126"/>
            <a:ext cx="1915237" cy="1709382"/>
          </a:xfrm>
          <a:prstGeom prst="flowChart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点検結果の</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周知！</a:t>
            </a:r>
            <a:r>
              <a:rPr kumimoji="1"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生徒にも！</a:t>
            </a:r>
          </a:p>
        </p:txBody>
      </p:sp>
      <p:pic>
        <p:nvPicPr>
          <p:cNvPr id="12" name="図 11" descr="飾り文字215.png">
            <a:extLst>
              <a:ext uri="{FF2B5EF4-FFF2-40B4-BE49-F238E27FC236}">
                <a16:creationId xmlns:a16="http://schemas.microsoft.com/office/drawing/2014/main" id="{527D94CE-B9DC-4CF0-ACF9-A9F8CE37951C}"/>
              </a:ext>
            </a:extLst>
          </p:cNvPr>
          <p:cNvPicPr>
            <a:picLocks noChangeAspect="1"/>
          </p:cNvPicPr>
          <p:nvPr/>
        </p:nvPicPr>
        <p:blipFill>
          <a:blip r:embed="rId5" cstate="print"/>
          <a:srcRect/>
          <a:stretch>
            <a:fillRect/>
          </a:stretch>
        </p:blipFill>
        <p:spPr bwMode="auto">
          <a:xfrm>
            <a:off x="9513095" y="703915"/>
            <a:ext cx="811402" cy="344991"/>
          </a:xfrm>
          <a:prstGeom prst="rect">
            <a:avLst/>
          </a:prstGeom>
          <a:noFill/>
          <a:ln w="9525">
            <a:noFill/>
            <a:miter lim="800000"/>
            <a:headEnd/>
            <a:tailEnd/>
          </a:ln>
        </p:spPr>
      </p:pic>
      <p:sp>
        <p:nvSpPr>
          <p:cNvPr id="13" name="正方形/長方形 12">
            <a:extLst>
              <a:ext uri="{FF2B5EF4-FFF2-40B4-BE49-F238E27FC236}">
                <a16:creationId xmlns:a16="http://schemas.microsoft.com/office/drawing/2014/main" id="{7EA520E2-DE3E-4A50-A6BB-62C0A45AE1C4}"/>
              </a:ext>
            </a:extLst>
          </p:cNvPr>
          <p:cNvSpPr/>
          <p:nvPr/>
        </p:nvSpPr>
        <p:spPr>
          <a:xfrm>
            <a:off x="10476060" y="683488"/>
            <a:ext cx="1392076" cy="344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留意点</a:t>
            </a:r>
          </a:p>
        </p:txBody>
      </p:sp>
      <p:sp>
        <p:nvSpPr>
          <p:cNvPr id="11" name="四角形: 角を丸くする 10">
            <a:extLst>
              <a:ext uri="{FF2B5EF4-FFF2-40B4-BE49-F238E27FC236}">
                <a16:creationId xmlns:a16="http://schemas.microsoft.com/office/drawing/2014/main" id="{C69B4C4F-187B-443D-9B19-8F35BF158CDE}"/>
              </a:ext>
            </a:extLst>
          </p:cNvPr>
          <p:cNvSpPr/>
          <p:nvPr/>
        </p:nvSpPr>
        <p:spPr>
          <a:xfrm>
            <a:off x="4155308" y="517951"/>
            <a:ext cx="2857083" cy="4027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i="1"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事前の危機管理</a:t>
            </a:r>
          </a:p>
        </p:txBody>
      </p:sp>
      <p:sp>
        <p:nvSpPr>
          <p:cNvPr id="14" name="正方形/長方形 13">
            <a:extLst>
              <a:ext uri="{FF2B5EF4-FFF2-40B4-BE49-F238E27FC236}">
                <a16:creationId xmlns:a16="http://schemas.microsoft.com/office/drawing/2014/main" id="{5D28A254-CF47-4080-9423-C06F7DFD7E2B}"/>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5" name="タイトル 1">
            <a:extLst>
              <a:ext uri="{FF2B5EF4-FFF2-40B4-BE49-F238E27FC236}">
                <a16:creationId xmlns:a16="http://schemas.microsoft.com/office/drawing/2014/main" id="{3B378F3D-0433-45B0-9DA0-6DAA8DFEF333}"/>
              </a:ext>
            </a:extLst>
          </p:cNvPr>
          <p:cNvSpPr txBox="1">
            <a:spLocks/>
          </p:cNvSpPr>
          <p:nvPr/>
        </p:nvSpPr>
        <p:spPr>
          <a:xfrm>
            <a:off x="308499" y="6216631"/>
            <a:ext cx="10167562" cy="540319"/>
          </a:xfrm>
          <a:prstGeom prst="rect">
            <a:avLst/>
          </a:prstGeom>
        </p:spPr>
        <p:txBody>
          <a:bodyPr vert="horz" rtlCol="0" anchor="ctr">
            <a:noAutofit/>
          </a:bodyPr>
          <a:lstStyle>
            <a:lvl1pPr algn="l" rtl="0" eaLnBrk="1" latinLnBrk="0" hangingPunct="1">
              <a:spcBef>
                <a:spcPct val="0"/>
              </a:spcBef>
              <a:buNone/>
              <a:defRPr kumimoji="1" sz="4000" kern="1200">
                <a:solidFill>
                  <a:schemeClr val="tx2"/>
                </a:solidFill>
                <a:latin typeface="Meiryo UI" panose="020B0604030504040204" pitchFamily="50" charset="-128"/>
                <a:ea typeface="Meiryo UI" panose="020B0604030504040204" pitchFamily="50" charset="-128"/>
                <a:cs typeface="+mj-cs"/>
              </a:defRPr>
            </a:lvl1pPr>
          </a:lstStyle>
          <a:p>
            <a:r>
              <a:rPr lang="ja-JP" altLang="en-US" sz="2400" dirty="0">
                <a:solidFill>
                  <a:srgbClr val="FF0000"/>
                </a:solidFill>
              </a:rPr>
              <a:t>体育・スポーツ活動に関する学校安全点検の指針（令和７年３月一部改訂）</a:t>
            </a:r>
          </a:p>
        </p:txBody>
      </p:sp>
      <p:graphicFrame>
        <p:nvGraphicFramePr>
          <p:cNvPr id="16" name="表 2">
            <a:extLst>
              <a:ext uri="{FF2B5EF4-FFF2-40B4-BE49-F238E27FC236}">
                <a16:creationId xmlns:a16="http://schemas.microsoft.com/office/drawing/2014/main" id="{A6E423AC-68F9-4A43-B810-2B8BC6358CCB}"/>
              </a:ext>
            </a:extLst>
          </p:cNvPr>
          <p:cNvGraphicFramePr>
            <a:graphicFrameLocks noGrp="1"/>
          </p:cNvGraphicFramePr>
          <p:nvPr>
            <p:extLst>
              <p:ext uri="{D42A27DB-BD31-4B8C-83A1-F6EECF244321}">
                <p14:modId xmlns:p14="http://schemas.microsoft.com/office/powerpoint/2010/main" val="3987368020"/>
              </p:ext>
            </p:extLst>
          </p:nvPr>
        </p:nvGraphicFramePr>
        <p:xfrm>
          <a:off x="308498" y="1170440"/>
          <a:ext cx="9635602" cy="5046191"/>
        </p:xfrm>
        <a:graphic>
          <a:graphicData uri="http://schemas.openxmlformats.org/drawingml/2006/table">
            <a:tbl>
              <a:tblPr firstRow="1" bandRow="1">
                <a:tableStyleId>{21E4AEA4-8DFA-4A89-87EB-49C32662AFE0}</a:tableStyleId>
              </a:tblPr>
              <a:tblGrid>
                <a:gridCol w="442144">
                  <a:extLst>
                    <a:ext uri="{9D8B030D-6E8A-4147-A177-3AD203B41FA5}">
                      <a16:colId xmlns:a16="http://schemas.microsoft.com/office/drawing/2014/main" val="3212103550"/>
                    </a:ext>
                  </a:extLst>
                </a:gridCol>
                <a:gridCol w="495955">
                  <a:extLst>
                    <a:ext uri="{9D8B030D-6E8A-4147-A177-3AD203B41FA5}">
                      <a16:colId xmlns:a16="http://schemas.microsoft.com/office/drawing/2014/main" val="641734977"/>
                    </a:ext>
                  </a:extLst>
                </a:gridCol>
                <a:gridCol w="1643457">
                  <a:extLst>
                    <a:ext uri="{9D8B030D-6E8A-4147-A177-3AD203B41FA5}">
                      <a16:colId xmlns:a16="http://schemas.microsoft.com/office/drawing/2014/main" val="2012149443"/>
                    </a:ext>
                  </a:extLst>
                </a:gridCol>
                <a:gridCol w="7054046">
                  <a:extLst>
                    <a:ext uri="{9D8B030D-6E8A-4147-A177-3AD203B41FA5}">
                      <a16:colId xmlns:a16="http://schemas.microsoft.com/office/drawing/2014/main" val="1935300015"/>
                    </a:ext>
                  </a:extLst>
                </a:gridCol>
              </a:tblGrid>
              <a:tr h="427643">
                <a:tc gridSpan="2">
                  <a:txBody>
                    <a:bodyPr/>
                    <a:lstStyle/>
                    <a:p>
                      <a:pPr algn="ctr"/>
                      <a:r>
                        <a:rPr kumimoji="1" lang="ja-JP" altLang="en-US" sz="1800" b="0" dirty="0">
                          <a:solidFill>
                            <a:schemeClr val="bg1"/>
                          </a:solidFill>
                          <a:latin typeface="+mn-ea"/>
                          <a:ea typeface="+mn-ea"/>
                        </a:rPr>
                        <a:t>区分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kumimoji="1" lang="ja-JP" altLang="en-US" b="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800" b="0" dirty="0">
                          <a:solidFill>
                            <a:schemeClr val="bg1"/>
                          </a:solidFill>
                          <a:latin typeface="+mn-ea"/>
                          <a:ea typeface="+mn-ea"/>
                        </a:rPr>
                        <a:t>時期</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800" b="0" dirty="0">
                          <a:solidFill>
                            <a:schemeClr val="bg1"/>
                          </a:solidFill>
                          <a:latin typeface="+mn-ea"/>
                          <a:ea typeface="+mn-ea"/>
                        </a:rPr>
                        <a:t>留意点</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737348265"/>
                  </a:ext>
                </a:extLst>
              </a:tr>
              <a:tr h="940815">
                <a:tc rowSpan="4">
                  <a:txBody>
                    <a:bodyPr/>
                    <a:lstStyle/>
                    <a:p>
                      <a:pPr algn="ctr"/>
                      <a:r>
                        <a:rPr kumimoji="1" lang="ja-JP" altLang="en-US" sz="1500" b="0" dirty="0">
                          <a:latin typeface="+mn-ea"/>
                          <a:ea typeface="+mn-ea"/>
                        </a:rPr>
                        <a:t>体育施設・設備・用具</a:t>
                      </a:r>
                    </a:p>
                  </a:txBody>
                  <a:tcPr marL="68580" marR="68580" marT="34290" marB="3429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ja-JP" altLang="en-US" sz="1500" b="0" dirty="0">
                          <a:latin typeface="+mn-ea"/>
                          <a:ea typeface="+mn-ea"/>
                        </a:rPr>
                        <a:t>定期</a:t>
                      </a:r>
                    </a:p>
                  </a:txBody>
                  <a:tcPr marL="68580" marR="68580" marT="34290" marB="3429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1500" b="0" dirty="0">
                          <a:solidFill>
                            <a:srgbClr val="FF0000"/>
                          </a:solidFill>
                          <a:latin typeface="+mn-ea"/>
                          <a:ea typeface="+mn-ea"/>
                        </a:rPr>
                        <a:t>学期に１回</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1500" b="0" dirty="0">
                          <a:latin typeface="+mn-ea"/>
                          <a:ea typeface="+mn-ea"/>
                        </a:rPr>
                        <a:t>・全ての体育施設・設備・用具の破損及び保健状況の確認</a:t>
                      </a:r>
                      <a:endParaRPr kumimoji="1" lang="en-US" altLang="ja-JP" sz="1500" b="0" dirty="0">
                        <a:latin typeface="+mn-ea"/>
                        <a:ea typeface="+mn-ea"/>
                      </a:endParaRPr>
                    </a:p>
                    <a:p>
                      <a:pPr algn="l"/>
                      <a:r>
                        <a:rPr kumimoji="1" lang="ja-JP" altLang="en-US" sz="1500" b="0" dirty="0">
                          <a:latin typeface="+mn-ea"/>
                          <a:ea typeface="+mn-ea"/>
                        </a:rPr>
                        <a:t>・関係教職員等と連携した確認</a:t>
                      </a:r>
                      <a:endParaRPr kumimoji="1" lang="en-US" altLang="ja-JP" sz="1500" b="0" dirty="0">
                        <a:latin typeface="+mn-ea"/>
                        <a:ea typeface="+mn-ea"/>
                      </a:endParaRPr>
                    </a:p>
                    <a:p>
                      <a:pPr algn="l"/>
                      <a:r>
                        <a:rPr kumimoji="1" lang="ja-JP" altLang="en-US" sz="1500" b="0" dirty="0">
                          <a:latin typeface="+mn-ea"/>
                          <a:ea typeface="+mn-ea"/>
                        </a:rPr>
                        <a:t>・必要に応じて業者へ点検依頼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00778443"/>
                  </a:ext>
                </a:extLst>
              </a:tr>
              <a:tr h="655720">
                <a:tc vMerge="1">
                  <a:txBody>
                    <a:bodyPr/>
                    <a:lstStyle/>
                    <a:p>
                      <a:pPr algn="ctr"/>
                      <a:endParaRPr kumimoji="1" lang="ja-JP" altLang="en-US" sz="24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24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500" b="0" dirty="0">
                          <a:solidFill>
                            <a:srgbClr val="FF0000"/>
                          </a:solidFill>
                          <a:latin typeface="+mn-ea"/>
                          <a:ea typeface="+mn-ea"/>
                        </a:rPr>
                        <a:t>月に１回</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500" b="0" dirty="0">
                          <a:latin typeface="+mn-ea"/>
                          <a:ea typeface="+mn-ea"/>
                        </a:rPr>
                        <a:t>・</a:t>
                      </a:r>
                      <a:r>
                        <a:rPr kumimoji="1" lang="ja-JP" altLang="en-US" sz="1500" b="0" dirty="0">
                          <a:solidFill>
                            <a:srgbClr val="FF0000"/>
                          </a:solidFill>
                          <a:latin typeface="+mn-ea"/>
                          <a:ea typeface="+mn-ea"/>
                        </a:rPr>
                        <a:t>頻繁に使用する</a:t>
                      </a:r>
                      <a:r>
                        <a:rPr kumimoji="1" lang="ja-JP" altLang="en-US" sz="1500" b="0" dirty="0">
                          <a:latin typeface="+mn-ea"/>
                          <a:ea typeface="+mn-ea"/>
                        </a:rPr>
                        <a:t>体育施設・設備・用具の破損及び保管助教の確認</a:t>
                      </a:r>
                      <a:endParaRPr kumimoji="1" lang="en-US" altLang="ja-JP" sz="1500" b="0" dirty="0">
                        <a:latin typeface="+mn-ea"/>
                        <a:ea typeface="+mn-ea"/>
                      </a:endParaRPr>
                    </a:p>
                    <a:p>
                      <a:pPr algn="l"/>
                      <a:r>
                        <a:rPr kumimoji="1" lang="ja-JP" altLang="en-US" sz="1500" b="0" dirty="0">
                          <a:latin typeface="+mn-ea"/>
                          <a:ea typeface="+mn-ea"/>
                        </a:rPr>
                        <a:t>・関係教職員等と連携した確認</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4998978"/>
                  </a:ext>
                </a:extLst>
              </a:tr>
              <a:tr h="1225911">
                <a:tc vMerge="1">
                  <a:txBody>
                    <a:bodyPr/>
                    <a:lstStyle/>
                    <a:p>
                      <a:pPr algn="ctr"/>
                      <a:endParaRPr kumimoji="1" lang="ja-JP" altLang="en-US" sz="24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500" b="0" dirty="0">
                          <a:solidFill>
                            <a:srgbClr val="FF0000"/>
                          </a:solidFill>
                          <a:latin typeface="+mn-ea"/>
                          <a:ea typeface="+mn-ea"/>
                        </a:rPr>
                        <a:t>臨時</a:t>
                      </a:r>
                    </a:p>
                  </a:txBody>
                  <a:tcPr marL="68580" marR="68580" marT="34290" marB="3429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1500" b="0" dirty="0">
                          <a:latin typeface="+mn-ea"/>
                          <a:ea typeface="+mn-ea"/>
                        </a:rPr>
                        <a:t>体育的行事の前後、災害時など</a:t>
                      </a:r>
                      <a:r>
                        <a:rPr kumimoji="1" lang="ja-JP" altLang="en-US" sz="1500" b="0" dirty="0">
                          <a:solidFill>
                            <a:srgbClr val="FF0000"/>
                          </a:solidFill>
                          <a:latin typeface="+mn-ea"/>
                          <a:ea typeface="+mn-ea"/>
                        </a:rPr>
                        <a:t>必要に応じて</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1500" b="0" dirty="0">
                          <a:latin typeface="+mn-ea"/>
                          <a:ea typeface="+mn-ea"/>
                        </a:rPr>
                        <a:t>・使用する体育施設・設備・用具の破損及び保管状況の確認</a:t>
                      </a:r>
                      <a:endParaRPr kumimoji="1" lang="en-US" altLang="ja-JP" sz="1500" b="0" dirty="0">
                        <a:latin typeface="+mn-ea"/>
                        <a:ea typeface="+mn-ea"/>
                      </a:endParaRPr>
                    </a:p>
                    <a:p>
                      <a:pPr algn="l"/>
                      <a:r>
                        <a:rPr kumimoji="1" lang="ja-JP" altLang="en-US" sz="1500" b="0" dirty="0">
                          <a:latin typeface="+mn-ea"/>
                          <a:ea typeface="+mn-ea"/>
                        </a:rPr>
                        <a:t>・暴風雨、地震などの自然災害時、</a:t>
                      </a:r>
                      <a:r>
                        <a:rPr kumimoji="1" lang="ja-JP" altLang="en-US" sz="1500" b="1" u="sng" dirty="0">
                          <a:solidFill>
                            <a:schemeClr val="tx1"/>
                          </a:solidFill>
                          <a:latin typeface="+mn-ea"/>
                          <a:ea typeface="+mn-ea"/>
                        </a:rPr>
                        <a:t>「雷注意報」の発表状況や暑さ指数の</a:t>
                      </a:r>
                      <a:r>
                        <a:rPr kumimoji="1" lang="ja-JP" altLang="en-US" sz="1500" b="1" u="none" dirty="0">
                          <a:solidFill>
                            <a:schemeClr val="tx1"/>
                          </a:solidFill>
                          <a:latin typeface="+mn-ea"/>
                          <a:ea typeface="+mn-ea"/>
                        </a:rPr>
                        <a:t>　</a:t>
                      </a:r>
                      <a:endParaRPr kumimoji="1" lang="en-US" altLang="ja-JP" sz="1500" b="1" u="none" dirty="0">
                        <a:solidFill>
                          <a:schemeClr val="tx1"/>
                        </a:solidFill>
                        <a:latin typeface="+mn-ea"/>
                        <a:ea typeface="+mn-ea"/>
                      </a:endParaRPr>
                    </a:p>
                    <a:p>
                      <a:pPr algn="l"/>
                      <a:r>
                        <a:rPr kumimoji="1" lang="ja-JP" altLang="en-US" sz="1500" b="1" u="none" dirty="0">
                          <a:solidFill>
                            <a:schemeClr val="tx1"/>
                          </a:solidFill>
                          <a:latin typeface="+mn-ea"/>
                          <a:ea typeface="+mn-ea"/>
                        </a:rPr>
                        <a:t>　</a:t>
                      </a:r>
                      <a:r>
                        <a:rPr kumimoji="1" lang="ja-JP" altLang="en-US" sz="1500" b="1" u="sng" dirty="0">
                          <a:solidFill>
                            <a:schemeClr val="tx1"/>
                          </a:solidFill>
                          <a:latin typeface="+mn-ea"/>
                          <a:ea typeface="+mn-ea"/>
                        </a:rPr>
                        <a:t>測定、熱中症警戒情報等</a:t>
                      </a:r>
                      <a:r>
                        <a:rPr kumimoji="1" lang="ja-JP" altLang="en-US" sz="1500" b="0" dirty="0">
                          <a:latin typeface="+mn-ea"/>
                          <a:ea typeface="+mn-ea"/>
                        </a:rPr>
                        <a:t>の確認</a:t>
                      </a:r>
                      <a:endParaRPr kumimoji="1" lang="en-US" altLang="ja-JP" sz="1500" b="0" dirty="0">
                        <a:latin typeface="+mn-ea"/>
                        <a:ea typeface="+mn-ea"/>
                      </a:endParaRPr>
                    </a:p>
                    <a:p>
                      <a:pPr algn="l"/>
                      <a:r>
                        <a:rPr kumimoji="1" lang="ja-JP" altLang="en-US" sz="1500" b="0" dirty="0">
                          <a:latin typeface="+mn-ea"/>
                          <a:ea typeface="+mn-ea"/>
                        </a:rPr>
                        <a:t>・関係教職員等の連携した確認</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31527499"/>
                  </a:ext>
                </a:extLst>
              </a:tr>
              <a:tr h="1796102">
                <a:tc vMerge="1">
                  <a:txBody>
                    <a:bodyPr/>
                    <a:lstStyle/>
                    <a:p>
                      <a:pPr algn="ctr"/>
                      <a:endParaRPr kumimoji="1" lang="ja-JP" altLang="en-US" sz="24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0" dirty="0">
                          <a:solidFill>
                            <a:srgbClr val="FF0000"/>
                          </a:solidFill>
                          <a:latin typeface="+mn-ea"/>
                          <a:ea typeface="+mn-ea"/>
                        </a:rPr>
                        <a:t>日常</a:t>
                      </a:r>
                    </a:p>
                  </a:txBody>
                  <a:tcPr marL="68580" marR="68580" marT="34290" marB="3429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500" b="0" dirty="0">
                          <a:latin typeface="+mn-ea"/>
                          <a:ea typeface="+mn-ea"/>
                        </a:rPr>
                        <a:t>体育授業及び運動部活動等の</a:t>
                      </a:r>
                      <a:r>
                        <a:rPr kumimoji="1" lang="ja-JP" altLang="en-US" sz="1500" b="0" dirty="0">
                          <a:solidFill>
                            <a:srgbClr val="FF0000"/>
                          </a:solidFill>
                          <a:latin typeface="+mn-ea"/>
                          <a:ea typeface="+mn-ea"/>
                        </a:rPr>
                        <a:t>活動ごと</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500" b="0" dirty="0">
                          <a:latin typeface="+mn-ea"/>
                          <a:ea typeface="+mn-ea"/>
                        </a:rPr>
                        <a:t>・使用する体育施設・設備・用具の破損及び保健状況の確認</a:t>
                      </a:r>
                      <a:endParaRPr kumimoji="1" lang="en-US" altLang="ja-JP" sz="1500" b="0" dirty="0">
                        <a:latin typeface="+mn-ea"/>
                        <a:ea typeface="+mn-ea"/>
                      </a:endParaRPr>
                    </a:p>
                    <a:p>
                      <a:pPr algn="l"/>
                      <a:r>
                        <a:rPr kumimoji="1" lang="ja-JP" altLang="en-US" sz="1500" b="0" dirty="0">
                          <a:latin typeface="+mn-ea"/>
                          <a:ea typeface="+mn-ea"/>
                        </a:rPr>
                        <a:t>・</a:t>
                      </a:r>
                      <a:r>
                        <a:rPr kumimoji="1" lang="ja-JP" altLang="en-US" sz="1500" b="0" dirty="0">
                          <a:solidFill>
                            <a:srgbClr val="FF0000"/>
                          </a:solidFill>
                          <a:latin typeface="+mn-ea"/>
                          <a:ea typeface="+mn-ea"/>
                        </a:rPr>
                        <a:t>移動式設備・用具の固定状況</a:t>
                      </a:r>
                      <a:r>
                        <a:rPr kumimoji="1" lang="ja-JP" altLang="en-US" sz="1500" b="0" dirty="0">
                          <a:latin typeface="+mn-ea"/>
                          <a:ea typeface="+mn-ea"/>
                        </a:rPr>
                        <a:t>の確認</a:t>
                      </a:r>
                      <a:endParaRPr kumimoji="1" lang="en-US" altLang="ja-JP" sz="1500" b="0" dirty="0">
                        <a:latin typeface="+mn-ea"/>
                        <a:ea typeface="+mn-ea"/>
                      </a:endParaRPr>
                    </a:p>
                    <a:p>
                      <a:pPr algn="l"/>
                      <a:r>
                        <a:rPr kumimoji="1" lang="ja-JP" altLang="en-US" sz="1500" b="0" dirty="0">
                          <a:latin typeface="+mn-ea"/>
                          <a:ea typeface="+mn-ea"/>
                        </a:rPr>
                        <a:t>・関係教職員等と連携した確認</a:t>
                      </a:r>
                      <a:endParaRPr kumimoji="1" lang="en-US" altLang="ja-JP" sz="1500" b="0" dirty="0">
                        <a:latin typeface="+mn-ea"/>
                        <a:ea typeface="+mn-ea"/>
                      </a:endParaRPr>
                    </a:p>
                    <a:p>
                      <a:pPr algn="l"/>
                      <a:r>
                        <a:rPr kumimoji="1" lang="ja-JP" altLang="en-US" sz="1500" b="0" dirty="0">
                          <a:latin typeface="+mn-ea"/>
                          <a:ea typeface="+mn-ea"/>
                        </a:rPr>
                        <a:t>・体育設備・用具等の取り扱い方に関する事前指導</a:t>
                      </a:r>
                      <a:endParaRPr kumimoji="1" lang="en-US" altLang="ja-JP" sz="1500" b="0" dirty="0">
                        <a:latin typeface="+mn-ea"/>
                        <a:ea typeface="+mn-ea"/>
                      </a:endParaRPr>
                    </a:p>
                    <a:p>
                      <a:pPr algn="l"/>
                      <a:r>
                        <a:rPr kumimoji="1" lang="ja-JP" altLang="en-US" sz="1500" b="0" dirty="0">
                          <a:latin typeface="+mn-ea"/>
                          <a:ea typeface="+mn-ea"/>
                        </a:rPr>
                        <a:t>・習慣化の工夫と継続的実施</a:t>
                      </a:r>
                      <a:endParaRPr kumimoji="1" lang="en-US" altLang="ja-JP" sz="1500" b="0" dirty="0">
                        <a:latin typeface="+mn-ea"/>
                        <a:ea typeface="+mn-ea"/>
                      </a:endParaRPr>
                    </a:p>
                    <a:p>
                      <a:pPr algn="l"/>
                      <a:r>
                        <a:rPr kumimoji="1" lang="ja-JP" altLang="en-US" sz="1500" b="1" u="none" dirty="0">
                          <a:solidFill>
                            <a:schemeClr val="tx1"/>
                          </a:solidFill>
                          <a:latin typeface="+mn-ea"/>
                          <a:ea typeface="+mn-ea"/>
                        </a:rPr>
                        <a:t>・</a:t>
                      </a:r>
                      <a:r>
                        <a:rPr kumimoji="1" lang="ja-JP" altLang="en-US" sz="1500" b="1" u="sng" dirty="0">
                          <a:solidFill>
                            <a:schemeClr val="tx1"/>
                          </a:solidFill>
                          <a:latin typeface="+mn-ea"/>
                          <a:ea typeface="+mn-ea"/>
                        </a:rPr>
                        <a:t>「雷注意報」の発表状況や暑さ指数の測定、熱中症警戒情報等の確認</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9151144"/>
                  </a:ext>
                </a:extLst>
              </a:tr>
            </a:tbl>
          </a:graphicData>
        </a:graphic>
      </p:graphicFrame>
      <p:pic>
        <p:nvPicPr>
          <p:cNvPr id="2" name="録音したサウンド">
            <a:hlinkClick r:id="" action="ppaction://media"/>
            <a:extLst>
              <a:ext uri="{FF2B5EF4-FFF2-40B4-BE49-F238E27FC236}">
                <a16:creationId xmlns:a16="http://schemas.microsoft.com/office/drawing/2014/main" id="{7F20083F-EEA6-0FFA-A5B6-D63A92B7C7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9819" y="6283866"/>
            <a:ext cx="487363" cy="487363"/>
          </a:xfrm>
          <a:prstGeom prst="rect">
            <a:avLst/>
          </a:prstGeom>
        </p:spPr>
      </p:pic>
    </p:spTree>
    <p:extLst>
      <p:ext uri="{BB962C8B-B14F-4D97-AF65-F5344CB8AC3E}">
        <p14:creationId xmlns:p14="http://schemas.microsoft.com/office/powerpoint/2010/main" val="3798581551"/>
      </p:ext>
    </p:extLst>
  </p:cSld>
  <p:clrMapOvr>
    <a:masterClrMapping/>
  </p:clrMapOvr>
  <mc:AlternateContent xmlns:mc="http://schemas.openxmlformats.org/markup-compatibility/2006">
    <mc:Choice xmlns:p14="http://schemas.microsoft.com/office/powerpoint/2010/main" Requires="p14">
      <p:transition spd="med" p14:dur="700" advClick="0" advTm="46670">
        <p:fade/>
      </p:transition>
    </mc:Choice>
    <mc:Fallback>
      <p:transition spd="med" advClick="0" advTm="46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394928" y="1691466"/>
            <a:ext cx="8325135" cy="954107"/>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square">
            <a:spAutoFit/>
          </a:bodyPr>
          <a:lstStyle/>
          <a:p>
            <a:pPr fontAlgn="base">
              <a:spcBef>
                <a:spcPct val="50000"/>
              </a:spcBef>
              <a:spcAft>
                <a:spcPct val="0"/>
              </a:spcAft>
              <a:defRPr/>
            </a:pPr>
            <a:r>
              <a:rPr lang="ja-JP" altLang="en-US" sz="2800" kern="0" dirty="0">
                <a:solidFill>
                  <a:schemeClr val="tx1"/>
                </a:solidFill>
                <a:latin typeface="Meiryo UI" panose="020B0604030504040204" pitchFamily="50" charset="-128"/>
                <a:ea typeface="Meiryo UI" panose="020B0604030504040204" pitchFamily="50" charset="-128"/>
              </a:rPr>
              <a:t>藤岡市の県立高校で平成２９年１２月、サッカー部の男子生徒が陸上競技用のハンマーに当たって死亡</a:t>
            </a:r>
            <a:endParaRPr lang="en-US" altLang="ja-JP" kern="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C156A780-9EB8-46E5-AF80-2D2055321FBE}"/>
              </a:ext>
            </a:extLst>
          </p:cNvPr>
          <p:cNvSpPr/>
          <p:nvPr/>
        </p:nvSpPr>
        <p:spPr>
          <a:xfrm>
            <a:off x="280628" y="2743180"/>
            <a:ext cx="8482372" cy="3416320"/>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square">
            <a:spAutoFit/>
          </a:bodyPr>
          <a:lstStyle/>
          <a:p>
            <a:pPr algn="just" fontAlgn="base">
              <a:spcBef>
                <a:spcPct val="50000"/>
              </a:spcBef>
              <a:spcAft>
                <a:spcPct val="0"/>
              </a:spcAft>
              <a:defRPr/>
            </a:pPr>
            <a:r>
              <a:rPr lang="ja-JP" altLang="en-US" sz="3600" kern="0" dirty="0">
                <a:solidFill>
                  <a:schemeClr val="tx1"/>
                </a:solidFill>
                <a:latin typeface="Meiryo UI" panose="020B0604030504040204" pitchFamily="50" charset="-128"/>
                <a:ea typeface="Meiryo UI" panose="020B0604030504040204" pitchFamily="50" charset="-128"/>
              </a:rPr>
              <a:t>生徒へ聞き取り調査をしたところ、事故以前からハンマーがサッカーのゴールポストに当たったり、ゴールのネットを破ったりすることがあり、</a:t>
            </a:r>
            <a:r>
              <a:rPr lang="ja-JP" altLang="en-US" sz="3600" b="1" kern="0" dirty="0">
                <a:solidFill>
                  <a:srgbClr val="FF0000"/>
                </a:solidFill>
                <a:latin typeface="Meiryo UI" panose="020B0604030504040204" pitchFamily="50" charset="-128"/>
                <a:ea typeface="Meiryo UI" panose="020B0604030504040204" pitchFamily="50" charset="-128"/>
              </a:rPr>
              <a:t>生徒が危険を感じていた</a:t>
            </a:r>
            <a:r>
              <a:rPr lang="ja-JP" altLang="en-US" sz="3600" kern="0" dirty="0">
                <a:solidFill>
                  <a:schemeClr val="tx1"/>
                </a:solidFill>
                <a:latin typeface="Meiryo UI" panose="020B0604030504040204" pitchFamily="50" charset="-128"/>
                <a:ea typeface="Meiryo UI" panose="020B0604030504040204" pitchFamily="50" charset="-128"/>
              </a:rPr>
              <a:t>ことが分かった。こうしたことは</a:t>
            </a:r>
            <a:r>
              <a:rPr lang="ja-JP" altLang="en-US" sz="3600" b="1" kern="0" dirty="0">
                <a:solidFill>
                  <a:srgbClr val="FF0000"/>
                </a:solidFill>
                <a:latin typeface="Meiryo UI" panose="020B0604030504040204" pitchFamily="50" charset="-128"/>
                <a:ea typeface="Meiryo UI" panose="020B0604030504040204" pitchFamily="50" charset="-128"/>
              </a:rPr>
              <a:t>両部の顧問は認識</a:t>
            </a:r>
            <a:r>
              <a:rPr lang="ja-JP" altLang="en-US" sz="3600" kern="0" dirty="0">
                <a:solidFill>
                  <a:schemeClr val="tx1"/>
                </a:solidFill>
                <a:latin typeface="Meiryo UI" panose="020B0604030504040204" pitchFamily="50" charset="-128"/>
                <a:ea typeface="Meiryo UI" panose="020B0604030504040204" pitchFamily="50" charset="-128"/>
              </a:rPr>
              <a:t>していたが、校長ら同校の管理職には伝わっていなかった。</a:t>
            </a:r>
            <a:endParaRPr lang="en-US" altLang="ja-JP" sz="3600" kern="0" dirty="0">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A986DFDE-85DE-4426-B60D-2E964EFB46F7}"/>
              </a:ext>
            </a:extLst>
          </p:cNvPr>
          <p:cNvSpPr txBox="1"/>
          <p:nvPr/>
        </p:nvSpPr>
        <p:spPr>
          <a:xfrm>
            <a:off x="7348889" y="6326550"/>
            <a:ext cx="4843111" cy="400110"/>
          </a:xfrm>
          <a:prstGeom prst="rect">
            <a:avLst/>
          </a:prstGeom>
          <a:noFill/>
        </p:spPr>
        <p:txBody>
          <a:bodyPr wrap="square" rtlCol="0">
            <a:spAutoFit/>
          </a:bodyPr>
          <a:lstStyle/>
          <a:p>
            <a:pPr fontAlgn="base">
              <a:spcBef>
                <a:spcPct val="50000"/>
              </a:spcBef>
              <a:spcAft>
                <a:spcPct val="0"/>
              </a:spcAft>
            </a:pPr>
            <a:r>
              <a:rPr lang="ja-JP" altLang="en-US" sz="2000" dirty="0">
                <a:solidFill>
                  <a:srgbClr val="000000"/>
                </a:solidFill>
                <a:latin typeface="Meiryo UI" panose="020B0604030504040204" pitchFamily="50" charset="-128"/>
                <a:ea typeface="Meiryo UI" panose="020B0604030504040204" pitchFamily="50" charset="-128"/>
              </a:rPr>
              <a:t>平成３０年２月１７日　東京新聞より</a:t>
            </a:r>
            <a:endParaRPr lang="ja-JP" altLang="en-US" sz="1600" dirty="0">
              <a:solidFill>
                <a:srgbClr val="000000"/>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94D4EEAD-6AF6-4C69-82AA-1AE4F616C5B8}"/>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pic>
        <p:nvPicPr>
          <p:cNvPr id="3" name="図 2">
            <a:extLst>
              <a:ext uri="{FF2B5EF4-FFF2-40B4-BE49-F238E27FC236}">
                <a16:creationId xmlns:a16="http://schemas.microsoft.com/office/drawing/2014/main" id="{A0BECC41-B3E5-4FB7-BC78-CFDD03FC9764}"/>
              </a:ext>
            </a:extLst>
          </p:cNvPr>
          <p:cNvPicPr>
            <a:picLocks noChangeAspect="1"/>
          </p:cNvPicPr>
          <p:nvPr/>
        </p:nvPicPr>
        <p:blipFill rotWithShape="1">
          <a:blip r:embed="rId6"/>
          <a:srcRect l="19477" t="21182" r="40784" b="9851"/>
          <a:stretch/>
        </p:blipFill>
        <p:spPr>
          <a:xfrm>
            <a:off x="8997396" y="1736421"/>
            <a:ext cx="3103596" cy="3029803"/>
          </a:xfrm>
          <a:prstGeom prst="rect">
            <a:avLst/>
          </a:prstGeom>
        </p:spPr>
      </p:pic>
      <p:sp>
        <p:nvSpPr>
          <p:cNvPr id="8" name="角丸四角形 9">
            <a:extLst>
              <a:ext uri="{FF2B5EF4-FFF2-40B4-BE49-F238E27FC236}">
                <a16:creationId xmlns:a16="http://schemas.microsoft.com/office/drawing/2014/main" id="{9D5843AA-C31B-4A3D-8EE4-4C031EE8D691}"/>
              </a:ext>
            </a:extLst>
          </p:cNvPr>
          <p:cNvSpPr/>
          <p:nvPr/>
        </p:nvSpPr>
        <p:spPr>
          <a:xfrm>
            <a:off x="391989" y="862896"/>
            <a:ext cx="8328074"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エ　活動場所の安全配慮</a:t>
            </a:r>
            <a:endParaRPr lang="en-US" altLang="ja-JP" sz="3200" b="1" dirty="0">
              <a:solidFill>
                <a:schemeClr val="bg1"/>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73136AE6-4703-F1E4-689E-CE259D1520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68833" y="6159500"/>
            <a:ext cx="487363" cy="487363"/>
          </a:xfrm>
          <a:prstGeom prst="rect">
            <a:avLst/>
          </a:prstGeom>
        </p:spPr>
      </p:pic>
    </p:spTree>
    <p:custDataLst>
      <p:tags r:id="rId1"/>
    </p:custDataLst>
    <p:extLst>
      <p:ext uri="{BB962C8B-B14F-4D97-AF65-F5344CB8AC3E}">
        <p14:creationId xmlns:p14="http://schemas.microsoft.com/office/powerpoint/2010/main" val="3263911496"/>
      </p:ext>
    </p:extLst>
  </p:cSld>
  <p:clrMapOvr>
    <a:masterClrMapping/>
  </p:clrMapOvr>
  <mc:AlternateContent xmlns:mc="http://schemas.openxmlformats.org/markup-compatibility/2006">
    <mc:Choice xmlns:p14="http://schemas.microsoft.com/office/powerpoint/2010/main" Requires="p14">
      <p:transition spd="med" p14:dur="700" advClick="0" advTm="63680">
        <p:fade/>
      </p:transition>
    </mc:Choice>
    <mc:Fallback>
      <p:transition spd="med" advClick="0" advTm="63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1D9D492-7D73-4701-9FBD-2E0B97818EA3}"/>
              </a:ext>
            </a:extLst>
          </p:cNvPr>
          <p:cNvSpPr txBox="1">
            <a:spLocks/>
          </p:cNvSpPr>
          <p:nvPr/>
        </p:nvSpPr>
        <p:spPr>
          <a:xfrm>
            <a:off x="382137" y="1745534"/>
            <a:ext cx="11341290" cy="1354400"/>
          </a:xfrm>
          <a:prstGeom prst="roundRect">
            <a:avLst/>
          </a:prstGeom>
          <a:solidFill>
            <a:schemeClr val="bg1"/>
          </a:solidFill>
          <a:ln w="38100">
            <a:solidFill>
              <a:srgbClr val="FF66FF"/>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4000" b="1" dirty="0">
                <a:latin typeface="Meiryo UI" panose="020B0604030504040204" pitchFamily="50" charset="-128"/>
                <a:ea typeface="Meiryo UI" panose="020B0604030504040204" pitchFamily="50" charset="-128"/>
              </a:rPr>
              <a:t>練習試合や大会への引率につい ては、交通手段等も含め、保護者に対して、</a:t>
            </a:r>
            <a:r>
              <a:rPr lang="ja-JP" altLang="en-US" sz="4000" b="1" dirty="0">
                <a:solidFill>
                  <a:srgbClr val="FF0000"/>
                </a:solidFill>
                <a:latin typeface="Meiryo UI" panose="020B0604030504040204" pitchFamily="50" charset="-128"/>
                <a:ea typeface="Meiryo UI" panose="020B0604030504040204" pitchFamily="50" charset="-128"/>
              </a:rPr>
              <a:t>事前に十分な説明</a:t>
            </a:r>
            <a:r>
              <a:rPr lang="ja-JP" altLang="en-US" sz="4000" b="1" dirty="0">
                <a:latin typeface="Meiryo UI" panose="020B0604030504040204" pitchFamily="50" charset="-128"/>
                <a:ea typeface="Meiryo UI" panose="020B0604030504040204" pitchFamily="50" charset="-128"/>
              </a:rPr>
              <a:t>を実施</a:t>
            </a:r>
            <a:endParaRPr lang="ja-JP" altLang="en-US" sz="3200" b="1" dirty="0">
              <a:latin typeface="Meiryo UI" panose="020B0604030504040204" pitchFamily="50" charset="-128"/>
              <a:ea typeface="Meiryo UI" panose="020B0604030504040204" pitchFamily="50" charset="-128"/>
            </a:endParaRPr>
          </a:p>
        </p:txBody>
      </p:sp>
      <p:sp>
        <p:nvSpPr>
          <p:cNvPr id="10" name="タイトル 1">
            <a:extLst>
              <a:ext uri="{FF2B5EF4-FFF2-40B4-BE49-F238E27FC236}">
                <a16:creationId xmlns:a16="http://schemas.microsoft.com/office/drawing/2014/main" id="{A1D9D492-7D73-4701-9FBD-2E0B97818EA3}"/>
              </a:ext>
            </a:extLst>
          </p:cNvPr>
          <p:cNvSpPr txBox="1">
            <a:spLocks/>
          </p:cNvSpPr>
          <p:nvPr/>
        </p:nvSpPr>
        <p:spPr>
          <a:xfrm>
            <a:off x="382137" y="3526624"/>
            <a:ext cx="11341290" cy="2093126"/>
          </a:xfrm>
          <a:prstGeom prst="roundRect">
            <a:avLst/>
          </a:prstGeom>
          <a:solidFill>
            <a:schemeClr val="bg1"/>
          </a:solidFill>
          <a:ln w="38100">
            <a:solidFill>
              <a:srgbClr val="FF66FF"/>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4000" b="1" dirty="0">
                <a:latin typeface="Meiryo UI" panose="020B0604030504040204" pitchFamily="50" charset="-128"/>
                <a:ea typeface="Meiryo UI" panose="020B0604030504040204" pitchFamily="50" charset="-128"/>
              </a:rPr>
              <a:t>部活動顧問及び部活動指導員等が運転する</a:t>
            </a:r>
            <a:r>
              <a:rPr lang="ja-JP" altLang="en-US" sz="4000" b="1" dirty="0">
                <a:solidFill>
                  <a:srgbClr val="FF0000"/>
                </a:solidFill>
                <a:latin typeface="Meiryo UI" panose="020B0604030504040204" pitchFamily="50" charset="-128"/>
                <a:ea typeface="Meiryo UI" panose="020B0604030504040204" pitchFamily="50" charset="-128"/>
              </a:rPr>
              <a:t>自家用車等での引率については原則として行わず</a:t>
            </a:r>
            <a:r>
              <a:rPr lang="ja-JP" altLang="en-US" sz="4000" b="1" dirty="0">
                <a:latin typeface="Meiryo UI" panose="020B0604030504040204" pitchFamily="50" charset="-128"/>
                <a:ea typeface="Meiryo UI" panose="020B0604030504040204" pitchFamily="50" charset="-128"/>
              </a:rPr>
              <a:t>、公共の交通機関を使用</a:t>
            </a:r>
          </a:p>
        </p:txBody>
      </p:sp>
      <p:sp>
        <p:nvSpPr>
          <p:cNvPr id="8" name="正方形/長方形 7">
            <a:extLst>
              <a:ext uri="{FF2B5EF4-FFF2-40B4-BE49-F238E27FC236}">
                <a16:creationId xmlns:a16="http://schemas.microsoft.com/office/drawing/2014/main" id="{0AD60344-7AFB-4A6B-AF56-43F621CBF0EA}"/>
              </a:ext>
            </a:extLst>
          </p:cNvPr>
          <p:cNvSpPr/>
          <p:nvPr/>
        </p:nvSpPr>
        <p:spPr>
          <a:xfrm>
            <a:off x="0" y="0"/>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4" name="角丸四角形 9">
            <a:extLst>
              <a:ext uri="{FF2B5EF4-FFF2-40B4-BE49-F238E27FC236}">
                <a16:creationId xmlns:a16="http://schemas.microsoft.com/office/drawing/2014/main" id="{9D5843AA-C31B-4A3D-8EE4-4C031EE8D691}"/>
              </a:ext>
            </a:extLst>
          </p:cNvPr>
          <p:cNvSpPr/>
          <p:nvPr/>
        </p:nvSpPr>
        <p:spPr>
          <a:xfrm>
            <a:off x="485024" y="739973"/>
            <a:ext cx="9097125" cy="634920"/>
          </a:xfrm>
          <a:prstGeom prst="round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2000"/>
              </a:lnSpc>
            </a:pPr>
            <a:r>
              <a:rPr lang="ja-JP" altLang="en-US" sz="3200" b="1" dirty="0">
                <a:latin typeface="メイリオ" panose="020B0604030504040204" pitchFamily="50" charset="-128"/>
                <a:ea typeface="メイリオ" panose="020B0604030504040204" pitchFamily="50" charset="-128"/>
              </a:rPr>
              <a:t>オ　大会引率</a:t>
            </a:r>
            <a:endParaRPr lang="ja-JP" altLang="en-US" sz="3200" b="1" dirty="0">
              <a:solidFill>
                <a:schemeClr val="bg1"/>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C2E10BCB-91A0-2FC2-ED18-EFD2F9F35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9745" y="6156325"/>
            <a:ext cx="487363" cy="487363"/>
          </a:xfrm>
          <a:prstGeom prst="rect">
            <a:avLst/>
          </a:prstGeom>
        </p:spPr>
      </p:pic>
    </p:spTree>
    <p:extLst>
      <p:ext uri="{BB962C8B-B14F-4D97-AF65-F5344CB8AC3E}">
        <p14:creationId xmlns:p14="http://schemas.microsoft.com/office/powerpoint/2010/main" val="1274494204"/>
      </p:ext>
    </p:extLst>
  </p:cSld>
  <p:clrMapOvr>
    <a:masterClrMapping/>
  </p:clrMapOvr>
  <mc:AlternateContent xmlns:mc="http://schemas.openxmlformats.org/markup-compatibility/2006">
    <mc:Choice xmlns:p14="http://schemas.microsoft.com/office/powerpoint/2010/main" Requires="p14">
      <p:transition spd="med" p14:dur="700" advClick="0" advTm="66044">
        <p:fade/>
      </p:transition>
    </mc:Choice>
    <mc:Fallback>
      <p:transition spd="med" advClick="0" advTm="66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659">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5" name="タイトル 1">
            <a:extLst>
              <a:ext uri="{FF2B5EF4-FFF2-40B4-BE49-F238E27FC236}">
                <a16:creationId xmlns:a16="http://schemas.microsoft.com/office/drawing/2014/main" id="{FB45673B-1F88-4699-AA33-11735C1A2C22}"/>
              </a:ext>
            </a:extLst>
          </p:cNvPr>
          <p:cNvSpPr txBox="1">
            <a:spLocks/>
          </p:cNvSpPr>
          <p:nvPr/>
        </p:nvSpPr>
        <p:spPr>
          <a:xfrm>
            <a:off x="0" y="604909"/>
            <a:ext cx="11525250" cy="1730326"/>
          </a:xfrm>
          <a:prstGeom prst="rect">
            <a:avLst/>
          </a:prstGeom>
        </p:spPr>
        <p:txBody>
          <a:bodyPr vert="horz" anchor="ctr">
            <a:noAutofit/>
          </a:bodyPr>
          <a:lstStyle/>
          <a:p>
            <a:pPr>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a:t>
            </a:r>
            <a:endParaRPr kumimoji="1" lang="en-US" altLang="ja-JP" sz="3200" b="1"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rPr>
              <a:t>２ 学校部活動の適切な運営のための取組</a:t>
            </a:r>
            <a:endParaRPr lang="en-US" altLang="ja-JP" sz="3200" b="1"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（５）開かれた学校部活動 </a:t>
            </a:r>
            <a:r>
              <a:rPr lang="ja-JP" altLang="en-US" sz="3200" dirty="0">
                <a:latin typeface="メイリオ" panose="020B0604030504040204" pitchFamily="50" charset="-128"/>
                <a:ea typeface="メイリオ" panose="020B0604030504040204" pitchFamily="50" charset="-128"/>
              </a:rPr>
              <a:t>　　</a:t>
            </a:r>
            <a:endParaRPr lang="en-US" altLang="ja-JP" sz="3200"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69293BB2-A8E0-EF91-11D9-2D2D391BB422}"/>
              </a:ext>
            </a:extLst>
          </p:cNvPr>
          <p:cNvSpPr/>
          <p:nvPr/>
        </p:nvSpPr>
        <p:spPr>
          <a:xfrm>
            <a:off x="628650" y="2171700"/>
            <a:ext cx="11563350" cy="464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sz="2600" dirty="0">
                <a:latin typeface="Meiryo UI" panose="020B0604030504040204" pitchFamily="50" charset="-128"/>
                <a:ea typeface="Meiryo UI" panose="020B0604030504040204" pitchFamily="50" charset="-128"/>
              </a:rPr>
              <a:t>キ　暴力・暴言・ハラスメント・いじめ等の不適切行為の根絶</a:t>
            </a:r>
            <a:endParaRPr kumimoji="1" lang="en-US" altLang="ja-JP" sz="2600" dirty="0">
              <a:latin typeface="Meiryo UI" panose="020B0604030504040204" pitchFamily="50" charset="-128"/>
              <a:ea typeface="Meiryo UI" panose="020B0604030504040204" pitchFamily="50" charset="-128"/>
            </a:endParaRPr>
          </a:p>
          <a:p>
            <a:pPr>
              <a:lnSpc>
                <a:spcPts val="2000"/>
              </a:lnSpc>
            </a:pPr>
            <a:endParaRPr kumimoji="1" lang="en-US" altLang="ja-JP" sz="2300" dirty="0">
              <a:latin typeface="Meiryo UI" panose="020B0604030504040204" pitchFamily="50" charset="-128"/>
              <a:ea typeface="Meiryo UI" panose="020B0604030504040204" pitchFamily="50" charset="-128"/>
            </a:endParaRPr>
          </a:p>
          <a:p>
            <a:pPr>
              <a:lnSpc>
                <a:spcPts val="2000"/>
              </a:lnSpc>
            </a:pPr>
            <a:r>
              <a:rPr kumimoji="1" lang="ja-JP" altLang="en-US" sz="2300" dirty="0">
                <a:latin typeface="Meiryo UI" panose="020B0604030504040204" pitchFamily="50" charset="-128"/>
                <a:ea typeface="Meiryo UI" panose="020B0604030504040204" pitchFamily="50" charset="-128"/>
              </a:rPr>
              <a:t>〇　留意事項</a:t>
            </a:r>
            <a:endParaRPr kumimoji="1" lang="en-US" altLang="ja-JP" sz="2300" dirty="0">
              <a:latin typeface="Meiryo UI" panose="020B0604030504040204" pitchFamily="50" charset="-128"/>
              <a:ea typeface="Meiryo UI" panose="020B0604030504040204" pitchFamily="50" charset="-128"/>
            </a:endParaRPr>
          </a:p>
          <a:p>
            <a:r>
              <a:rPr lang="ja-JP" altLang="en-US" sz="2300" dirty="0">
                <a:latin typeface="Meiryo UI" panose="020B0604030504040204" pitchFamily="50" charset="-128"/>
                <a:ea typeface="Meiryo UI" panose="020B0604030504040204" pitchFamily="50" charset="-128"/>
              </a:rPr>
              <a:t>・ 指導者には、自らが不適切行為を行わないことは当然のこととして、</a:t>
            </a:r>
            <a:r>
              <a:rPr lang="ja-JP" altLang="en-US" sz="2300" b="1" dirty="0">
                <a:solidFill>
                  <a:srgbClr val="FF0000"/>
                </a:solidFill>
                <a:latin typeface="Meiryo UI" panose="020B0604030504040204" pitchFamily="50" charset="-128"/>
                <a:ea typeface="Meiryo UI" panose="020B0604030504040204" pitchFamily="50" charset="-128"/>
              </a:rPr>
              <a:t>生徒同士等における不適切行為を防止する役割も求められる。特に、生徒同士等の暴力やいじめ等の行為を防止する観点から、適切な集団づくりや日頃からの生徒への目配りなどにも留意する</a:t>
            </a:r>
            <a:r>
              <a:rPr lang="ja-JP" altLang="en-US" sz="2300" dirty="0">
                <a:latin typeface="Meiryo UI" panose="020B0604030504040204" pitchFamily="50" charset="-128"/>
                <a:ea typeface="Meiryo UI" panose="020B0604030504040204" pitchFamily="50" charset="-128"/>
              </a:rPr>
              <a:t>こと。</a:t>
            </a:r>
            <a:endParaRPr lang="en-US" altLang="ja-JP" sz="2300" dirty="0">
              <a:latin typeface="Meiryo UI" panose="020B0604030504040204" pitchFamily="50" charset="-128"/>
              <a:ea typeface="Meiryo UI" panose="020B0604030504040204" pitchFamily="50" charset="-128"/>
            </a:endParaRPr>
          </a:p>
          <a:p>
            <a:pPr>
              <a:lnSpc>
                <a:spcPts val="2000"/>
              </a:lnSpc>
            </a:pPr>
            <a:r>
              <a:rPr lang="ja-JP" altLang="en-US" sz="2300" dirty="0">
                <a:latin typeface="Meiryo UI" panose="020B0604030504040204" pitchFamily="50" charset="-128"/>
                <a:ea typeface="Meiryo UI" panose="020B0604030504040204" pitchFamily="50" charset="-128"/>
              </a:rPr>
              <a:t> </a:t>
            </a:r>
          </a:p>
          <a:p>
            <a:r>
              <a:rPr lang="ja-JP" altLang="en-US" sz="2300" dirty="0">
                <a:latin typeface="Meiryo UI" panose="020B0604030504040204" pitchFamily="50" charset="-128"/>
                <a:ea typeface="Meiryo UI" panose="020B0604030504040204" pitchFamily="50" charset="-128"/>
              </a:rPr>
              <a:t>・ 近年、スマートフォン・</a:t>
            </a:r>
            <a:r>
              <a:rPr lang="en-US" altLang="ja-JP" sz="2300" dirty="0">
                <a:latin typeface="Meiryo UI" panose="020B0604030504040204" pitchFamily="50" charset="-128"/>
                <a:ea typeface="Meiryo UI" panose="020B0604030504040204" pitchFamily="50" charset="-128"/>
              </a:rPr>
              <a:t>SNS</a:t>
            </a:r>
            <a:r>
              <a:rPr lang="ja-JP" altLang="en-US" sz="2300" dirty="0">
                <a:latin typeface="Meiryo UI" panose="020B0604030504040204" pitchFamily="50" charset="-128"/>
                <a:ea typeface="Meiryo UI" panose="020B0604030504040204" pitchFamily="50" charset="-128"/>
              </a:rPr>
              <a:t>等の普及に伴い、生徒がトラブルや犯罪に加害者として関わってしまう可能性も大きくなっていることから、</a:t>
            </a:r>
            <a:r>
              <a:rPr lang="ja-JP" altLang="en-US" sz="2300" b="1" dirty="0">
                <a:solidFill>
                  <a:srgbClr val="FF0000"/>
                </a:solidFill>
                <a:latin typeface="Meiryo UI" panose="020B0604030504040204" pitchFamily="50" charset="-128"/>
                <a:ea typeface="Meiryo UI" panose="020B0604030504040204" pitchFamily="50" charset="-128"/>
              </a:rPr>
              <a:t>人を傷つける書き込みは人権侵害であり犯罪になることもあること、他人に損害を与えれば損害賠償責任を負うこともあること</a:t>
            </a:r>
            <a:r>
              <a:rPr lang="ja-JP" altLang="en-US" sz="2300" dirty="0">
                <a:latin typeface="Meiryo UI" panose="020B0604030504040204" pitchFamily="50" charset="-128"/>
                <a:ea typeface="Meiryo UI" panose="020B0604030504040204" pitchFamily="50" charset="-128"/>
              </a:rPr>
              <a:t>にも留意すること。 </a:t>
            </a:r>
            <a:endParaRPr lang="en-US" altLang="ja-JP" sz="2300" dirty="0">
              <a:latin typeface="Meiryo UI" panose="020B0604030504040204" pitchFamily="50" charset="-128"/>
              <a:ea typeface="Meiryo UI" panose="020B0604030504040204" pitchFamily="50" charset="-128"/>
            </a:endParaRPr>
          </a:p>
          <a:p>
            <a:pPr>
              <a:lnSpc>
                <a:spcPts val="2000"/>
              </a:lnSpc>
            </a:pPr>
            <a:endParaRPr lang="ja-JP" altLang="en-US" sz="2300" dirty="0">
              <a:latin typeface="Meiryo UI" panose="020B0604030504040204" pitchFamily="50" charset="-128"/>
              <a:ea typeface="Meiryo UI" panose="020B0604030504040204" pitchFamily="50" charset="-128"/>
            </a:endParaRPr>
          </a:p>
          <a:p>
            <a:r>
              <a:rPr lang="ja-JP" altLang="en-US" sz="2300" dirty="0">
                <a:latin typeface="Meiryo UI" panose="020B0604030504040204" pitchFamily="50" charset="-128"/>
                <a:ea typeface="Meiryo UI" panose="020B0604030504040204" pitchFamily="50" charset="-128"/>
              </a:rPr>
              <a:t>・ 暴力・暴言・ハラスメント、いじめ等の不適切行為は、閉鎖的な環境・人間関係の下で発生しやすいことから、複数の指導人材等が関わるなど開かれた活動環境の整備や</a:t>
            </a:r>
            <a:r>
              <a:rPr lang="ja-JP" altLang="en-US" sz="2300" dirty="0">
                <a:solidFill>
                  <a:schemeClr val="tx1"/>
                </a:solidFill>
                <a:latin typeface="Meiryo UI" panose="020B0604030504040204" pitchFamily="50" charset="-128"/>
                <a:ea typeface="Meiryo UI" panose="020B0604030504040204" pitchFamily="50" charset="-128"/>
              </a:rPr>
              <a:t>、</a:t>
            </a:r>
            <a:r>
              <a:rPr lang="ja-JP" altLang="en-US" sz="2300" b="1" dirty="0">
                <a:solidFill>
                  <a:srgbClr val="FF0000"/>
                </a:solidFill>
                <a:latin typeface="Meiryo UI" panose="020B0604030504040204" pitchFamily="50" charset="-128"/>
                <a:ea typeface="Meiryo UI" panose="020B0604030504040204" pitchFamily="50" charset="-128"/>
              </a:rPr>
              <a:t>指導者・生徒・保護者等によるコミュニケーションの活性化等を通じた風通しの良い組織作り</a:t>
            </a:r>
            <a:r>
              <a:rPr lang="ja-JP" altLang="en-US" sz="2300" dirty="0">
                <a:latin typeface="Meiryo UI" panose="020B0604030504040204" pitchFamily="50" charset="-128"/>
                <a:ea typeface="Meiryo UI" panose="020B0604030504040204" pitchFamily="50" charset="-128"/>
              </a:rPr>
              <a:t>などにも留意すること。 </a:t>
            </a:r>
            <a:endParaRPr kumimoji="1" lang="en-US" altLang="ja-JP" sz="2300" dirty="0">
              <a:latin typeface="Meiryo UI" panose="020B0604030504040204" pitchFamily="50" charset="-128"/>
              <a:ea typeface="Meiryo UI" panose="020B0604030504040204" pitchFamily="50" charset="-128"/>
            </a:endParaRPr>
          </a:p>
          <a:p>
            <a:endParaRPr kumimoji="1" lang="en-US" altLang="ja-JP" sz="2300" dirty="0">
              <a:latin typeface="Meiryo UI" panose="020B0604030504040204" pitchFamily="50" charset="-128"/>
              <a:ea typeface="Meiryo UI" panose="020B0604030504040204" pitchFamily="50" charset="-128"/>
            </a:endParaRPr>
          </a:p>
          <a:p>
            <a:endParaRPr kumimoji="1" lang="en-US" altLang="ja-JP" sz="2300" dirty="0">
              <a:latin typeface="Meiryo UI" panose="020B0604030504040204" pitchFamily="50" charset="-128"/>
              <a:ea typeface="Meiryo UI"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DB8050AA-1D3F-19C8-4460-D6D2516B027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25250" y="6253091"/>
            <a:ext cx="487363" cy="487363"/>
          </a:xfrm>
          <a:prstGeom prst="rect">
            <a:avLst/>
          </a:prstGeom>
        </p:spPr>
      </p:pic>
    </p:spTree>
    <p:custDataLst>
      <p:tags r:id="rId1"/>
    </p:custDataLst>
    <p:extLst>
      <p:ext uri="{BB962C8B-B14F-4D97-AF65-F5344CB8AC3E}">
        <p14:creationId xmlns:p14="http://schemas.microsoft.com/office/powerpoint/2010/main" val="3258600858"/>
      </p:ext>
    </p:extLst>
  </p:cSld>
  <p:clrMapOvr>
    <a:masterClrMapping/>
  </p:clrMapOvr>
  <mc:AlternateContent xmlns:mc="http://schemas.openxmlformats.org/markup-compatibility/2006">
    <mc:Choice xmlns:p14="http://schemas.microsoft.com/office/powerpoint/2010/main" Requires="p14">
      <p:transition spd="med" p14:dur="700" advClick="0" advTm="44542">
        <p:fade/>
      </p:transition>
    </mc:Choice>
    <mc:Fallback>
      <p:transition spd="med" advClick="0" advTm="44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4BF3D5D-D3E2-474B-9838-AB2B46C87762}"/>
              </a:ext>
            </a:extLst>
          </p:cNvPr>
          <p:cNvSpPr/>
          <p:nvPr/>
        </p:nvSpPr>
        <p:spPr>
          <a:xfrm>
            <a:off x="0" y="-14907"/>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sp>
        <p:nvSpPr>
          <p:cNvPr id="15" name="タイトル 1">
            <a:extLst>
              <a:ext uri="{FF2B5EF4-FFF2-40B4-BE49-F238E27FC236}">
                <a16:creationId xmlns:a16="http://schemas.microsoft.com/office/drawing/2014/main" id="{FB45673B-1F88-4699-AA33-11735C1A2C22}"/>
              </a:ext>
            </a:extLst>
          </p:cNvPr>
          <p:cNvSpPr txBox="1">
            <a:spLocks/>
          </p:cNvSpPr>
          <p:nvPr/>
        </p:nvSpPr>
        <p:spPr>
          <a:xfrm>
            <a:off x="0" y="604909"/>
            <a:ext cx="11525250" cy="1730326"/>
          </a:xfrm>
          <a:prstGeom prst="rect">
            <a:avLst/>
          </a:prstGeom>
        </p:spPr>
        <p:txBody>
          <a:bodyPr vert="horz" anchor="ctr">
            <a:noAutofit/>
          </a:bodyPr>
          <a:lstStyle/>
          <a:p>
            <a:pPr>
              <a:spcBef>
                <a:spcPct val="0"/>
              </a:spcBef>
              <a:defRPr/>
            </a:pPr>
            <a:r>
              <a:rPr kumimoji="1" lang="ja-JP" altLang="en-US" sz="3200" b="1" dirty="0">
                <a:latin typeface="メイリオ" panose="020B0604030504040204" pitchFamily="50" charset="-128"/>
                <a:ea typeface="メイリオ" panose="020B0604030504040204" pitchFamily="50" charset="-128"/>
              </a:rPr>
              <a:t>「福岡県学校部活動の在り方に関する指針（改訂第</a:t>
            </a:r>
            <a:r>
              <a:rPr kumimoji="1" lang="en-US" altLang="ja-JP" sz="3200" b="1" dirty="0">
                <a:latin typeface="メイリオ" panose="020B0604030504040204" pitchFamily="50" charset="-128"/>
                <a:ea typeface="メイリオ" panose="020B0604030504040204" pitchFamily="50" charset="-128"/>
              </a:rPr>
              <a:t>3</a:t>
            </a:r>
            <a:r>
              <a:rPr kumimoji="1" lang="ja-JP" altLang="en-US" sz="3200" b="1" dirty="0">
                <a:latin typeface="メイリオ" panose="020B0604030504040204" pitchFamily="50" charset="-128"/>
                <a:ea typeface="メイリオ" panose="020B0604030504040204" pitchFamily="50" charset="-128"/>
              </a:rPr>
              <a:t>版）」</a:t>
            </a:r>
            <a:endParaRPr kumimoji="1" lang="en-US" altLang="ja-JP" sz="3200" b="1"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rPr>
              <a:t>２ 学校部活動の適切な運営のための取組</a:t>
            </a:r>
            <a:endParaRPr lang="en-US" altLang="ja-JP" sz="3200" b="1"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（８）生徒のニーズを踏まえたスポーツ・文化芸術環境の整備 　　</a:t>
            </a:r>
            <a:endParaRPr lang="en-US" altLang="ja-JP" sz="2600"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E02D2604-284C-6DA8-52E7-0F88EEEF796D}"/>
              </a:ext>
            </a:extLst>
          </p:cNvPr>
          <p:cNvSpPr/>
          <p:nvPr/>
        </p:nvSpPr>
        <p:spPr>
          <a:xfrm>
            <a:off x="654050" y="2163785"/>
            <a:ext cx="11499850" cy="4637065"/>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nchorCtr="0"/>
          <a:lstStyle/>
          <a:p>
            <a:pPr>
              <a:lnSpc>
                <a:spcPts val="2500"/>
              </a:lnSpc>
            </a:pPr>
            <a:r>
              <a:rPr lang="ja-JP" altLang="en-US" sz="2300" dirty="0">
                <a:latin typeface="Meiryo UI" panose="020B0604030504040204" pitchFamily="50" charset="-128"/>
                <a:ea typeface="Meiryo UI" panose="020B0604030504040204" pitchFamily="50" charset="-128"/>
              </a:rPr>
              <a:t>イ 　校長、</a:t>
            </a:r>
            <a:r>
              <a:rPr lang="ja-JP" altLang="en-US" sz="2300" b="1" dirty="0">
                <a:solidFill>
                  <a:srgbClr val="FF0000"/>
                </a:solidFill>
                <a:latin typeface="Meiryo UI" panose="020B0604030504040204" pitchFamily="50" charset="-128"/>
                <a:ea typeface="Meiryo UI" panose="020B0604030504040204" pitchFamily="50" charset="-128"/>
              </a:rPr>
              <a:t>部活動顧問及び部活動指導員等は、部活動は全ての生徒が一律に　　</a:t>
            </a:r>
            <a:endParaRPr lang="en-US" altLang="ja-JP" sz="2300" b="1" dirty="0">
              <a:solidFill>
                <a:srgbClr val="FF0000"/>
              </a:solidFill>
              <a:latin typeface="Meiryo UI" panose="020B0604030504040204" pitchFamily="50" charset="-128"/>
              <a:ea typeface="Meiryo UI" panose="020B0604030504040204" pitchFamily="50" charset="-128"/>
            </a:endParaRPr>
          </a:p>
          <a:p>
            <a:pPr>
              <a:lnSpc>
                <a:spcPts val="2500"/>
              </a:lnSpc>
            </a:pPr>
            <a:r>
              <a:rPr lang="ja-JP" altLang="en-US" sz="2300" b="1" dirty="0">
                <a:solidFill>
                  <a:srgbClr val="FF0000"/>
                </a:solidFill>
                <a:latin typeface="Meiryo UI" panose="020B0604030504040204" pitchFamily="50" charset="-128"/>
                <a:ea typeface="Meiryo UI" panose="020B0604030504040204" pitchFamily="50" charset="-128"/>
              </a:rPr>
              <a:t>加入すべきものではなく、あくまで生徒の自主的・自発的な参加により行われるものであることに留意し、生徒の意思に反して強制的に加入させることなどがないようにする</a:t>
            </a:r>
            <a:r>
              <a:rPr lang="ja-JP" altLang="en-US" sz="2300" dirty="0">
                <a:latin typeface="Meiryo UI" panose="020B0604030504040204" pitchFamily="50" charset="-128"/>
                <a:ea typeface="Meiryo UI" panose="020B0604030504040204" pitchFamily="50" charset="-128"/>
              </a:rPr>
              <a:t>こと。 </a:t>
            </a:r>
            <a:endParaRPr lang="en-US" altLang="ja-JP" sz="2300" dirty="0">
              <a:latin typeface="Meiryo UI" panose="020B0604030504040204" pitchFamily="50" charset="-128"/>
              <a:ea typeface="Meiryo UI" panose="020B0604030504040204" pitchFamily="50" charset="-128"/>
            </a:endParaRPr>
          </a:p>
          <a:p>
            <a:pPr>
              <a:lnSpc>
                <a:spcPts val="1800"/>
              </a:lnSpc>
            </a:pPr>
            <a:endParaRPr lang="en-US" altLang="ja-JP" sz="2300" dirty="0">
              <a:latin typeface="Meiryo UI" panose="020B0604030504040204" pitchFamily="50" charset="-128"/>
              <a:ea typeface="Meiryo UI" panose="020B0604030504040204" pitchFamily="50" charset="-128"/>
            </a:endParaRPr>
          </a:p>
          <a:p>
            <a:r>
              <a:rPr lang="ja-JP" altLang="en-US" sz="2300" dirty="0">
                <a:latin typeface="Meiryo UI" panose="020B0604030504040204" pitchFamily="50" charset="-128"/>
                <a:ea typeface="Meiryo UI" panose="020B0604030504040204" pitchFamily="50" charset="-128"/>
              </a:rPr>
              <a:t>＜学習指導要領解説の一部改訂（令和</a:t>
            </a:r>
            <a:r>
              <a:rPr lang="en-US" altLang="ja-JP" sz="2300" dirty="0">
                <a:latin typeface="Meiryo UI" panose="020B0604030504040204" pitchFamily="50" charset="-128"/>
                <a:ea typeface="Meiryo UI" panose="020B0604030504040204" pitchFamily="50" charset="-128"/>
              </a:rPr>
              <a:t>6</a:t>
            </a:r>
            <a:r>
              <a:rPr lang="ja-JP" altLang="en-US" sz="2300" dirty="0">
                <a:latin typeface="Meiryo UI" panose="020B0604030504040204" pitchFamily="50" charset="-128"/>
                <a:ea typeface="Meiryo UI" panose="020B0604030504040204" pitchFamily="50" charset="-128"/>
              </a:rPr>
              <a:t>年</a:t>
            </a:r>
            <a:r>
              <a:rPr lang="en-US" altLang="ja-JP" sz="2300" dirty="0">
                <a:latin typeface="Meiryo UI" panose="020B0604030504040204" pitchFamily="50" charset="-128"/>
                <a:ea typeface="Meiryo UI" panose="020B0604030504040204" pitchFamily="50" charset="-128"/>
              </a:rPr>
              <a:t>12</a:t>
            </a:r>
            <a:r>
              <a:rPr lang="ja-JP" altLang="en-US" sz="2300" dirty="0">
                <a:latin typeface="Meiryo UI" panose="020B0604030504040204" pitchFamily="50" charset="-128"/>
                <a:ea typeface="Meiryo UI" panose="020B0604030504040204" pitchFamily="50" charset="-128"/>
              </a:rPr>
              <a:t>月）の概要＞ </a:t>
            </a:r>
          </a:p>
          <a:p>
            <a:pPr>
              <a:lnSpc>
                <a:spcPts val="2500"/>
              </a:lnSpc>
            </a:pPr>
            <a:r>
              <a:rPr lang="ja-JP" altLang="en-US" sz="2300" dirty="0">
                <a:latin typeface="Meiryo UI" panose="020B0604030504040204" pitchFamily="50" charset="-128"/>
                <a:ea typeface="Meiryo UI" panose="020B0604030504040204" pitchFamily="50" charset="-128"/>
              </a:rPr>
              <a:t>〇部活動の現状の位置付けの明確化 </a:t>
            </a:r>
          </a:p>
          <a:p>
            <a:pPr>
              <a:lnSpc>
                <a:spcPts val="2500"/>
              </a:lnSpc>
            </a:pPr>
            <a:r>
              <a:rPr lang="ja-JP" altLang="en-US" sz="2300" dirty="0">
                <a:latin typeface="Meiryo UI" panose="020B0604030504040204" pitchFamily="50" charset="-128"/>
                <a:ea typeface="Meiryo UI" panose="020B0604030504040204" pitchFamily="50" charset="-128"/>
              </a:rPr>
              <a:t>　部活動は、法令上の義務として実施されるものではないことから学校の判断により実施しないこともあり、また、全ての生徒が一律に加入しなければならないものではなく、生徒の自主的・自発的な参加により行われるものであることにも留意すべき旨を総則編及び保健体育編に明記。 </a:t>
            </a:r>
            <a:endParaRPr lang="en-US" altLang="ja-JP" sz="2300" dirty="0">
              <a:latin typeface="Meiryo UI" panose="020B0604030504040204" pitchFamily="50" charset="-128"/>
              <a:ea typeface="Meiryo UI" panose="020B0604030504040204" pitchFamily="50" charset="-128"/>
            </a:endParaRPr>
          </a:p>
          <a:p>
            <a:pPr>
              <a:lnSpc>
                <a:spcPts val="1800"/>
              </a:lnSpc>
            </a:pPr>
            <a:endParaRPr lang="ja-JP" altLang="en-US" sz="2300" dirty="0">
              <a:latin typeface="Meiryo UI" panose="020B0604030504040204" pitchFamily="50" charset="-128"/>
              <a:ea typeface="Meiryo UI" panose="020B0604030504040204" pitchFamily="50" charset="-128"/>
            </a:endParaRPr>
          </a:p>
          <a:p>
            <a:pPr>
              <a:lnSpc>
                <a:spcPts val="2500"/>
              </a:lnSpc>
            </a:pPr>
            <a:r>
              <a:rPr lang="ja-JP" altLang="en-US" sz="2300" dirty="0">
                <a:latin typeface="Meiryo UI" panose="020B0604030504040204" pitchFamily="50" charset="-128"/>
                <a:ea typeface="Meiryo UI" panose="020B0604030504040204" pitchFamily="50" charset="-128"/>
              </a:rPr>
              <a:t>〇部活動における多様な生徒・ニーズへの配慮 </a:t>
            </a:r>
          </a:p>
          <a:p>
            <a:pPr>
              <a:lnSpc>
                <a:spcPts val="2500"/>
              </a:lnSpc>
            </a:pPr>
            <a:r>
              <a:rPr lang="ja-JP" altLang="en-US" sz="2300" dirty="0">
                <a:latin typeface="Meiryo UI" panose="020B0604030504040204" pitchFamily="50" charset="-128"/>
                <a:ea typeface="Meiryo UI" panose="020B0604030504040204" pitchFamily="50" charset="-128"/>
              </a:rPr>
              <a:t>　運動部の活動における留意事項として、以下の内容を保健体育編に明記。 </a:t>
            </a:r>
          </a:p>
          <a:p>
            <a:pPr>
              <a:lnSpc>
                <a:spcPts val="2500"/>
              </a:lnSpc>
            </a:pPr>
            <a:r>
              <a:rPr lang="ja-JP" altLang="en-US" sz="2300" dirty="0">
                <a:latin typeface="Meiryo UI" panose="020B0604030504040204" pitchFamily="50" charset="-128"/>
                <a:ea typeface="Meiryo UI" panose="020B0604030504040204" pitchFamily="50" charset="-128"/>
              </a:rPr>
              <a:t>レクリエーション志向の生徒や、運動が苦手な生徒、障害のある生徒など、どの生徒でも参加しやすい活動内容や活動時間等としたりするなどの工夫を実施すること。 </a:t>
            </a:r>
          </a:p>
          <a:p>
            <a:pPr>
              <a:lnSpc>
                <a:spcPts val="2500"/>
              </a:lnSpc>
            </a:pPr>
            <a:r>
              <a:rPr lang="ja-JP" altLang="en-US" sz="2300" dirty="0">
                <a:latin typeface="Meiryo UI" panose="020B0604030504040204" pitchFamily="50" charset="-128"/>
                <a:ea typeface="Meiryo UI" panose="020B0604030504040204" pitchFamily="50" charset="-128"/>
              </a:rPr>
              <a:t>複数のスポーツや文化・科学分野等の様々な活動も含めて幅広く経験できるよう配慮すること。 </a:t>
            </a:r>
            <a:endParaRPr kumimoji="1" lang="en-US" altLang="ja-JP" sz="2300" dirty="0">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A22B5B3D-947B-257C-CA14-F70678158F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25250" y="6253091"/>
            <a:ext cx="487363" cy="487363"/>
          </a:xfrm>
          <a:prstGeom prst="rect">
            <a:avLst/>
          </a:prstGeom>
        </p:spPr>
      </p:pic>
    </p:spTree>
    <p:custDataLst>
      <p:tags r:id="rId1"/>
    </p:custDataLst>
    <p:extLst>
      <p:ext uri="{BB962C8B-B14F-4D97-AF65-F5344CB8AC3E}">
        <p14:creationId xmlns:p14="http://schemas.microsoft.com/office/powerpoint/2010/main" val="1922117223"/>
      </p:ext>
    </p:extLst>
  </p:cSld>
  <p:clrMapOvr>
    <a:masterClrMapping/>
  </p:clrMapOvr>
  <mc:AlternateContent xmlns:mc="http://schemas.openxmlformats.org/markup-compatibility/2006">
    <mc:Choice xmlns:p14="http://schemas.microsoft.com/office/powerpoint/2010/main" Requires="p14">
      <p:transition spd="med" p14:dur="700" advClick="0" advTm="48050">
        <p:fade/>
      </p:transition>
    </mc:Choice>
    <mc:Fallback>
      <p:transition spd="med" advClick="0" advTm="48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4D4EEAD-6AF6-4C69-82AA-1AE4F616C5B8}"/>
              </a:ext>
            </a:extLst>
          </p:cNvPr>
          <p:cNvSpPr/>
          <p:nvPr/>
        </p:nvSpPr>
        <p:spPr>
          <a:xfrm>
            <a:off x="0" y="-22302"/>
            <a:ext cx="3539752" cy="400110"/>
          </a:xfrm>
          <a:prstGeom prst="rect">
            <a:avLst/>
          </a:prstGeom>
        </p:spPr>
        <p:txBody>
          <a:bodyPr wrap="none">
            <a:spAutoFit/>
          </a:bodyPr>
          <a:lstStyle/>
          <a:p>
            <a:r>
              <a:rPr kumimoji="1" lang="ja-JP" altLang="en-US" sz="2000" b="1" dirty="0">
                <a:solidFill>
                  <a:schemeClr val="bg1"/>
                </a:solidFill>
                <a:latin typeface="HG丸ｺﾞｼｯｸM-PRO" panose="020F0600000000000000" pitchFamily="50" charset="-128"/>
                <a:ea typeface="HG丸ｺﾞｼｯｸM-PRO" panose="020F0600000000000000" pitchFamily="50" charset="-128"/>
              </a:rPr>
              <a:t>〇　３　部活動の適切な指導</a:t>
            </a:r>
          </a:p>
        </p:txBody>
      </p:sp>
      <p:grpSp>
        <p:nvGrpSpPr>
          <p:cNvPr id="10" name="グループ化 9">
            <a:extLst>
              <a:ext uri="{FF2B5EF4-FFF2-40B4-BE49-F238E27FC236}">
                <a16:creationId xmlns:a16="http://schemas.microsoft.com/office/drawing/2014/main" id="{C72D1B26-940B-BD8F-C84E-FD8AAD7581EE}"/>
              </a:ext>
            </a:extLst>
          </p:cNvPr>
          <p:cNvGrpSpPr/>
          <p:nvPr/>
        </p:nvGrpSpPr>
        <p:grpSpPr>
          <a:xfrm>
            <a:off x="785087" y="1426770"/>
            <a:ext cx="10522250" cy="4884820"/>
            <a:chOff x="187189" y="1572170"/>
            <a:chExt cx="10172963" cy="4512769"/>
          </a:xfrm>
        </p:grpSpPr>
        <p:sp>
          <p:nvSpPr>
            <p:cNvPr id="11" name="テキスト ボックス 10"/>
            <p:cNvSpPr txBox="1"/>
            <p:nvPr/>
          </p:nvSpPr>
          <p:spPr>
            <a:xfrm>
              <a:off x="5203798" y="1572170"/>
              <a:ext cx="3593205" cy="995172"/>
            </a:xfrm>
            <a:prstGeom prst="rect">
              <a:avLst/>
            </a:prstGeom>
            <a:noFill/>
          </p:spPr>
          <p:txBody>
            <a:bodyPr wrap="square" rtlCol="0">
              <a:spAutoFit/>
            </a:bodyPr>
            <a:lstStyle/>
            <a:p>
              <a:pPr algn="ctr"/>
              <a:r>
                <a:rPr kumimoji="1" lang="ja-JP" altLang="en-US" sz="3200" b="1" dirty="0">
                  <a:solidFill>
                    <a:prstClr val="black"/>
                  </a:solidFill>
                  <a:latin typeface="Meiryo UI" panose="020B0604030504040204" pitchFamily="50" charset="-128"/>
                  <a:ea typeface="Meiryo UI" panose="020B0604030504040204" pitchFamily="50" charset="-128"/>
                </a:rPr>
                <a:t>１件の</a:t>
              </a:r>
              <a:endParaRPr kumimoji="1" lang="en-US" altLang="ja-JP" sz="3200" b="1" dirty="0">
                <a:solidFill>
                  <a:prstClr val="black"/>
                </a:solidFill>
                <a:latin typeface="Meiryo UI" panose="020B0604030504040204" pitchFamily="50" charset="-128"/>
                <a:ea typeface="Meiryo UI" panose="020B0604030504040204" pitchFamily="50" charset="-128"/>
              </a:endParaRPr>
            </a:p>
            <a:p>
              <a:pPr algn="ctr"/>
              <a:r>
                <a:rPr kumimoji="1" lang="ja-JP" altLang="en-US" sz="3200" b="1" dirty="0">
                  <a:solidFill>
                    <a:prstClr val="black"/>
                  </a:solidFill>
                  <a:latin typeface="Meiryo UI" panose="020B0604030504040204" pitchFamily="50" charset="-128"/>
                  <a:ea typeface="Meiryo UI" panose="020B0604030504040204" pitchFamily="50" charset="-128"/>
                </a:rPr>
                <a:t>重大な事故</a:t>
              </a:r>
            </a:p>
          </p:txBody>
        </p:sp>
        <p:grpSp>
          <p:nvGrpSpPr>
            <p:cNvPr id="12" name="グループ化 11">
              <a:extLst>
                <a:ext uri="{FF2B5EF4-FFF2-40B4-BE49-F238E27FC236}">
                  <a16:creationId xmlns:a16="http://schemas.microsoft.com/office/drawing/2014/main" id="{FD634284-9BAF-7AD7-9C7B-05621964BCAD}"/>
                </a:ext>
              </a:extLst>
            </p:cNvPr>
            <p:cNvGrpSpPr/>
            <p:nvPr/>
          </p:nvGrpSpPr>
          <p:grpSpPr>
            <a:xfrm>
              <a:off x="187189" y="1966861"/>
              <a:ext cx="10172963" cy="4118078"/>
              <a:chOff x="181945" y="1085046"/>
              <a:chExt cx="11632001" cy="4999892"/>
            </a:xfrm>
          </p:grpSpPr>
          <p:sp>
            <p:nvSpPr>
              <p:cNvPr id="13" name="二等辺三角形 12"/>
              <p:cNvSpPr/>
              <p:nvPr/>
            </p:nvSpPr>
            <p:spPr>
              <a:xfrm>
                <a:off x="223765" y="1085046"/>
                <a:ext cx="6532809" cy="4980904"/>
              </a:xfrm>
              <a:prstGeom prst="triangle">
                <a:avLst>
                  <a:gd name="adj" fmla="val 497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Meiryo UI" panose="020B0604030504040204" pitchFamily="50" charset="-128"/>
                  <a:ea typeface="Meiryo UI" panose="020B0604030504040204" pitchFamily="50" charset="-128"/>
                </a:endParaRPr>
              </a:p>
            </p:txBody>
          </p:sp>
          <p:sp>
            <p:nvSpPr>
              <p:cNvPr id="14" name="二等辺三角形 13"/>
              <p:cNvSpPr/>
              <p:nvPr/>
            </p:nvSpPr>
            <p:spPr>
              <a:xfrm>
                <a:off x="2851074" y="1090474"/>
                <a:ext cx="1231524" cy="954854"/>
              </a:xfrm>
              <a:prstGeom prst="triangl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085107" y="1259782"/>
                <a:ext cx="682579" cy="794006"/>
              </a:xfrm>
              <a:prstGeom prst="rect">
                <a:avLst/>
              </a:prstGeom>
              <a:noFill/>
            </p:spPr>
            <p:txBody>
              <a:bodyPr wrap="square" rtlCol="0">
                <a:spAutoFit/>
              </a:bodyPr>
              <a:lstStyle/>
              <a:p>
                <a:r>
                  <a:rPr kumimoji="1" lang="ja-JP" altLang="en-US" sz="4000" b="1" dirty="0">
                    <a:solidFill>
                      <a:prstClr val="white"/>
                    </a:solidFill>
                    <a:latin typeface="Meiryo UI" panose="020B0604030504040204" pitchFamily="50" charset="-128"/>
                    <a:ea typeface="Meiryo UI" panose="020B0604030504040204" pitchFamily="50" charset="-128"/>
                  </a:rPr>
                  <a:t>１</a:t>
                </a:r>
              </a:p>
            </p:txBody>
          </p:sp>
          <p:sp>
            <p:nvSpPr>
              <p:cNvPr id="16" name="台形 15"/>
              <p:cNvSpPr/>
              <p:nvPr/>
            </p:nvSpPr>
            <p:spPr>
              <a:xfrm>
                <a:off x="1653352" y="2032307"/>
                <a:ext cx="3659984" cy="1831355"/>
              </a:xfrm>
              <a:prstGeom prst="trapezoid">
                <a:avLst>
                  <a:gd name="adj" fmla="val 69820"/>
                </a:avLst>
              </a:prstGeom>
              <a:solidFill>
                <a:srgbClr val="FFC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Meiryo UI" panose="020B0604030504040204" pitchFamily="50" charset="-128"/>
                  <a:ea typeface="Meiryo UI" panose="020B0604030504040204" pitchFamily="50" charset="-128"/>
                </a:endParaRPr>
              </a:p>
            </p:txBody>
          </p:sp>
          <p:sp>
            <p:nvSpPr>
              <p:cNvPr id="17" name="台形 16"/>
              <p:cNvSpPr/>
              <p:nvPr/>
            </p:nvSpPr>
            <p:spPr>
              <a:xfrm>
                <a:off x="181945" y="3863662"/>
                <a:ext cx="6570599" cy="2202288"/>
              </a:xfrm>
              <a:prstGeom prst="trapezoid">
                <a:avLst>
                  <a:gd name="adj" fmla="val 70553"/>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742628" y="2626912"/>
                <a:ext cx="1328698" cy="1035661"/>
              </a:xfrm>
              <a:prstGeom prst="rect">
                <a:avLst/>
              </a:prstGeom>
              <a:noFill/>
            </p:spPr>
            <p:txBody>
              <a:bodyPr wrap="square" rtlCol="0">
                <a:spAutoFit/>
              </a:bodyPr>
              <a:lstStyle/>
              <a:p>
                <a:pPr algn="ctr"/>
                <a:r>
                  <a:rPr kumimoji="1" lang="en-US" altLang="ja-JP" sz="5400" b="1" dirty="0">
                    <a:solidFill>
                      <a:prstClr val="black"/>
                    </a:solidFill>
                    <a:latin typeface="Meiryo UI" panose="020B0604030504040204" pitchFamily="50" charset="-128"/>
                    <a:ea typeface="Meiryo UI" panose="020B0604030504040204" pitchFamily="50" charset="-128"/>
                  </a:rPr>
                  <a:t>29</a:t>
                </a:r>
                <a:endParaRPr kumimoji="1" lang="ja-JP" altLang="en-US" sz="5400" b="1"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284153" y="4678137"/>
                <a:ext cx="2373391" cy="1139227"/>
              </a:xfrm>
              <a:prstGeom prst="rect">
                <a:avLst/>
              </a:prstGeom>
              <a:noFill/>
            </p:spPr>
            <p:txBody>
              <a:bodyPr wrap="square" rtlCol="0">
                <a:spAutoFit/>
              </a:bodyPr>
              <a:lstStyle/>
              <a:p>
                <a:pPr algn="ctr"/>
                <a:r>
                  <a:rPr kumimoji="1" lang="en-US" altLang="ja-JP" sz="6000" b="1" dirty="0">
                    <a:solidFill>
                      <a:prstClr val="black"/>
                    </a:solidFill>
                    <a:latin typeface="Meiryo UI" panose="020B0604030504040204" pitchFamily="50" charset="-128"/>
                    <a:ea typeface="Meiryo UI" panose="020B0604030504040204" pitchFamily="50" charset="-128"/>
                  </a:rPr>
                  <a:t>300</a:t>
                </a:r>
                <a:endParaRPr kumimoji="1" lang="ja-JP" altLang="en-US" sz="6000" b="1" dirty="0">
                  <a:solidFill>
                    <a:prstClr val="black"/>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6742924" y="2281379"/>
                <a:ext cx="2685247" cy="1208271"/>
              </a:xfrm>
              <a:prstGeom prst="rect">
                <a:avLst/>
              </a:prstGeom>
              <a:noFill/>
            </p:spPr>
            <p:txBody>
              <a:bodyPr wrap="square" rtlCol="0">
                <a:spAutoFit/>
              </a:bodyPr>
              <a:lstStyle/>
              <a:p>
                <a:pPr algn="ctr"/>
                <a:r>
                  <a:rPr kumimoji="1" lang="en-US" altLang="ja-JP" sz="3200" b="1" dirty="0">
                    <a:solidFill>
                      <a:prstClr val="black"/>
                    </a:solidFill>
                    <a:latin typeface="Meiryo UI" panose="020B0604030504040204" pitchFamily="50" charset="-128"/>
                    <a:ea typeface="Meiryo UI" panose="020B0604030504040204" pitchFamily="50" charset="-128"/>
                  </a:rPr>
                  <a:t>29</a:t>
                </a:r>
                <a:r>
                  <a:rPr kumimoji="1" lang="ja-JP" altLang="en-US" sz="3200" b="1" dirty="0">
                    <a:solidFill>
                      <a:prstClr val="black"/>
                    </a:solidFill>
                    <a:latin typeface="Meiryo UI" panose="020B0604030504040204" pitchFamily="50" charset="-128"/>
                    <a:ea typeface="Meiryo UI" panose="020B0604030504040204" pitchFamily="50" charset="-128"/>
                  </a:rPr>
                  <a:t>件の</a:t>
                </a:r>
                <a:endParaRPr kumimoji="1" lang="en-US" altLang="ja-JP" sz="3200" b="1" dirty="0">
                  <a:solidFill>
                    <a:prstClr val="black"/>
                  </a:solidFill>
                  <a:latin typeface="Meiryo UI" panose="020B0604030504040204" pitchFamily="50" charset="-128"/>
                  <a:ea typeface="Meiryo UI" panose="020B0604030504040204" pitchFamily="50" charset="-128"/>
                </a:endParaRPr>
              </a:p>
              <a:p>
                <a:pPr algn="ctr"/>
                <a:r>
                  <a:rPr kumimoji="1" lang="ja-JP" altLang="en-US" sz="3200" b="1" dirty="0">
                    <a:solidFill>
                      <a:prstClr val="black"/>
                    </a:solidFill>
                    <a:latin typeface="Meiryo UI" panose="020B0604030504040204" pitchFamily="50" charset="-128"/>
                    <a:ea typeface="Meiryo UI" panose="020B0604030504040204" pitchFamily="50" charset="-128"/>
                  </a:rPr>
                  <a:t>軽微な事故</a:t>
                </a:r>
              </a:p>
            </p:txBody>
          </p:sp>
          <p:sp>
            <p:nvSpPr>
              <p:cNvPr id="24" name="テキスト ボックス 23"/>
              <p:cNvSpPr txBox="1"/>
              <p:nvPr/>
            </p:nvSpPr>
            <p:spPr>
              <a:xfrm>
                <a:off x="6408564" y="4372568"/>
                <a:ext cx="3730838" cy="1208271"/>
              </a:xfrm>
              <a:prstGeom prst="rect">
                <a:avLst/>
              </a:prstGeom>
              <a:noFill/>
            </p:spPr>
            <p:txBody>
              <a:bodyPr wrap="square" rtlCol="0">
                <a:spAutoFit/>
              </a:bodyPr>
              <a:lstStyle/>
              <a:p>
                <a:pPr algn="ctr"/>
                <a:r>
                  <a:rPr kumimoji="1" lang="en-US" altLang="ja-JP" sz="3200" b="1" dirty="0">
                    <a:solidFill>
                      <a:prstClr val="black"/>
                    </a:solidFill>
                    <a:latin typeface="Meiryo UI" panose="020B0604030504040204" pitchFamily="50" charset="-128"/>
                    <a:ea typeface="Meiryo UI" panose="020B0604030504040204" pitchFamily="50" charset="-128"/>
                  </a:rPr>
                  <a:t>300</a:t>
                </a:r>
                <a:r>
                  <a:rPr kumimoji="1" lang="ja-JP" altLang="en-US" sz="3200" b="1" dirty="0">
                    <a:solidFill>
                      <a:prstClr val="black"/>
                    </a:solidFill>
                    <a:latin typeface="Meiryo UI" panose="020B0604030504040204" pitchFamily="50" charset="-128"/>
                    <a:ea typeface="Meiryo UI" panose="020B0604030504040204" pitchFamily="50" charset="-128"/>
                  </a:rPr>
                  <a:t>件の</a:t>
                </a:r>
                <a:endParaRPr kumimoji="1" lang="en-US" altLang="ja-JP" sz="3200" b="1" dirty="0">
                  <a:solidFill>
                    <a:prstClr val="black"/>
                  </a:solidFill>
                  <a:latin typeface="Meiryo UI" panose="020B0604030504040204" pitchFamily="50" charset="-128"/>
                  <a:ea typeface="Meiryo UI" panose="020B0604030504040204" pitchFamily="50" charset="-128"/>
                </a:endParaRPr>
              </a:p>
              <a:p>
                <a:pPr algn="ctr"/>
                <a:r>
                  <a:rPr kumimoji="1" lang="ja-JP" altLang="en-US" sz="3200" b="1" dirty="0">
                    <a:solidFill>
                      <a:prstClr val="black"/>
                    </a:solidFill>
                    <a:latin typeface="Meiryo UI" panose="020B0604030504040204" pitchFamily="50" charset="-128"/>
                    <a:ea typeface="Meiryo UI" panose="020B0604030504040204" pitchFamily="50" charset="-128"/>
                  </a:rPr>
                  <a:t>ヒヤリ・ハット</a:t>
                </a:r>
              </a:p>
            </p:txBody>
          </p:sp>
          <p:cxnSp>
            <p:nvCxnSpPr>
              <p:cNvPr id="25" name="直線コネクタ 24"/>
              <p:cNvCxnSpPr/>
              <p:nvPr/>
            </p:nvCxnSpPr>
            <p:spPr>
              <a:xfrm>
                <a:off x="4082598" y="2009104"/>
                <a:ext cx="6403658" cy="23203"/>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cxnSpLocks/>
              </p:cNvCxnSpPr>
              <p:nvPr/>
            </p:nvCxnSpPr>
            <p:spPr>
              <a:xfrm>
                <a:off x="5258525" y="3863662"/>
                <a:ext cx="5227730" cy="23203"/>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cxnSpLocks/>
              </p:cNvCxnSpPr>
              <p:nvPr/>
            </p:nvCxnSpPr>
            <p:spPr>
              <a:xfrm>
                <a:off x="6752544" y="6061735"/>
                <a:ext cx="5061402" cy="23203"/>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28" name="テキスト ボックス 27"/>
          <p:cNvSpPr txBox="1"/>
          <p:nvPr/>
        </p:nvSpPr>
        <p:spPr>
          <a:xfrm>
            <a:off x="785087" y="718884"/>
            <a:ext cx="6528779" cy="707886"/>
          </a:xfrm>
          <a:prstGeom prst="rect">
            <a:avLst/>
          </a:prstGeom>
          <a:noFill/>
        </p:spPr>
        <p:txBody>
          <a:bodyPr wrap="square" rtlCol="0">
            <a:spAutoFit/>
          </a:bodyPr>
          <a:lstStyle/>
          <a:p>
            <a:pPr algn="ctr"/>
            <a:r>
              <a:rPr kumimoji="1" lang="ja-JP" altLang="en-US" sz="4000" b="1" dirty="0">
                <a:solidFill>
                  <a:prstClr val="black"/>
                </a:solidFill>
                <a:latin typeface="Meiryo UI" panose="020B0604030504040204" pitchFamily="50" charset="-128"/>
                <a:ea typeface="Meiryo UI" panose="020B0604030504040204" pitchFamily="50" charset="-128"/>
              </a:rPr>
              <a:t>ハインリッヒの法則</a:t>
            </a:r>
          </a:p>
        </p:txBody>
      </p:sp>
      <p:pic>
        <p:nvPicPr>
          <p:cNvPr id="3" name="録音したサウンド">
            <a:hlinkClick r:id="" action="ppaction://media"/>
            <a:extLst>
              <a:ext uri="{FF2B5EF4-FFF2-40B4-BE49-F238E27FC236}">
                <a16:creationId xmlns:a16="http://schemas.microsoft.com/office/drawing/2014/main" id="{0409977F-0CCD-1D16-B8A3-1F7AE11A7E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79972" y="6126826"/>
            <a:ext cx="487363" cy="487363"/>
          </a:xfrm>
          <a:prstGeom prst="rect">
            <a:avLst/>
          </a:prstGeom>
        </p:spPr>
      </p:pic>
    </p:spTree>
    <p:custDataLst>
      <p:tags r:id="rId1"/>
    </p:custDataLst>
    <p:extLst>
      <p:ext uri="{BB962C8B-B14F-4D97-AF65-F5344CB8AC3E}">
        <p14:creationId xmlns:p14="http://schemas.microsoft.com/office/powerpoint/2010/main" val="2990905426"/>
      </p:ext>
    </p:extLst>
  </p:cSld>
  <p:clrMapOvr>
    <a:masterClrMapping/>
  </p:clrMapOvr>
  <mc:AlternateContent xmlns:mc="http://schemas.openxmlformats.org/markup-compatibility/2006">
    <mc:Choice xmlns:p14="http://schemas.microsoft.com/office/powerpoint/2010/main" Requires="p14">
      <p:transition spd="med" p14:dur="700" advClick="0" advTm="64860">
        <p:fade/>
      </p:transition>
    </mc:Choice>
    <mc:Fallback>
      <p:transition spd="med" advClick="0" advTm="64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txBox="1">
            <a:spLocks/>
          </p:cNvSpPr>
          <p:nvPr/>
        </p:nvSpPr>
        <p:spPr>
          <a:xfrm>
            <a:off x="2902814" y="1538620"/>
            <a:ext cx="6386369" cy="807412"/>
          </a:xfrm>
          <a:prstGeom prst="roundRect">
            <a:avLst/>
          </a:prstGeom>
          <a:noFill/>
          <a:ln w="38100">
            <a:solidFill>
              <a:schemeClr val="accent4">
                <a:lumMod val="50000"/>
              </a:schemeClr>
            </a:solidFill>
          </a:ln>
        </p:spPr>
        <p:txBody>
          <a:bodyPr vert="horz">
            <a:noAutofit/>
          </a:bodyPr>
          <a:lstStyle/>
          <a:p>
            <a:pPr algn="ctr">
              <a:spcBef>
                <a:spcPts val="600"/>
              </a:spcBef>
              <a:buClr>
                <a:schemeClr val="accent1"/>
              </a:buClr>
              <a:buSzPct val="70000"/>
              <a:defRPr/>
            </a:pPr>
            <a:r>
              <a:rPr lang="ja-JP" altLang="en-US" sz="4400" b="1" dirty="0">
                <a:latin typeface="Meiryo UI" panose="020B0604030504040204" pitchFamily="50" charset="-128"/>
                <a:ea typeface="Meiryo UI" panose="020B0604030504040204" pitchFamily="50" charset="-128"/>
              </a:rPr>
              <a:t>労　災　保　険</a:t>
            </a:r>
            <a:endParaRPr kumimoji="1" lang="en-US" altLang="ja-JP" sz="4400" b="1" dirty="0">
              <a:latin typeface="Meiryo UI" panose="020B0604030504040204" pitchFamily="50" charset="-128"/>
              <a:ea typeface="Meiryo UI" panose="020B0604030504040204" pitchFamily="50" charset="-128"/>
            </a:endParaRPr>
          </a:p>
          <a:p>
            <a:pPr algn="ctr">
              <a:spcBef>
                <a:spcPts val="600"/>
              </a:spcBef>
              <a:buClr>
                <a:schemeClr val="accent1"/>
              </a:buClr>
              <a:buSzPct val="70000"/>
              <a:defRPr/>
            </a:pPr>
            <a:endParaRPr kumimoji="1" lang="en-US" altLang="ja-JP" sz="4400" b="1" dirty="0">
              <a:latin typeface="Meiryo UI" panose="020B0604030504040204" pitchFamily="50" charset="-128"/>
              <a:ea typeface="Meiryo UI" panose="020B0604030504040204" pitchFamily="50" charset="-128"/>
            </a:endParaRPr>
          </a:p>
        </p:txBody>
      </p:sp>
      <p:sp>
        <p:nvSpPr>
          <p:cNvPr id="5" name="加算記号 4"/>
          <p:cNvSpPr/>
          <p:nvPr/>
        </p:nvSpPr>
        <p:spPr>
          <a:xfrm>
            <a:off x="5573940" y="2698985"/>
            <a:ext cx="1044116" cy="100811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サブタイトル 3"/>
          <p:cNvSpPr txBox="1">
            <a:spLocks/>
          </p:cNvSpPr>
          <p:nvPr/>
        </p:nvSpPr>
        <p:spPr>
          <a:xfrm>
            <a:off x="1746912" y="3707097"/>
            <a:ext cx="8639033" cy="1536816"/>
          </a:xfrm>
          <a:prstGeom prst="roundRect">
            <a:avLst/>
          </a:prstGeom>
          <a:solidFill>
            <a:schemeClr val="bg1"/>
          </a:solidFill>
          <a:ln w="38100">
            <a:solidFill>
              <a:schemeClr val="accent3">
                <a:lumMod val="50000"/>
              </a:schemeClr>
            </a:solidFill>
          </a:ln>
        </p:spPr>
        <p:txBody>
          <a:bodyPr vert="horz">
            <a:noAutofit/>
          </a:bodyPr>
          <a:lstStyle/>
          <a:p>
            <a:pPr algn="ctr">
              <a:spcBef>
                <a:spcPts val="600"/>
              </a:spcBef>
              <a:buClr>
                <a:schemeClr val="accent1"/>
              </a:buClr>
              <a:buSzPct val="70000"/>
              <a:defRPr/>
            </a:pPr>
            <a:r>
              <a:rPr lang="ja-JP" altLang="en-US" sz="4000" b="1" dirty="0">
                <a:latin typeface="Meiryo UI" panose="020B0604030504040204" pitchFamily="50" charset="-128"/>
                <a:ea typeface="Meiryo UI" panose="020B0604030504040204" pitchFamily="50" charset="-128"/>
              </a:rPr>
              <a:t>スポーツ安全保険</a:t>
            </a:r>
            <a:endParaRPr lang="en-US" altLang="ja-JP" sz="4000" b="1" dirty="0">
              <a:latin typeface="Meiryo UI" panose="020B0604030504040204" pitchFamily="50" charset="-128"/>
              <a:ea typeface="Meiryo UI" panose="020B0604030504040204" pitchFamily="50" charset="-128"/>
            </a:endParaRPr>
          </a:p>
          <a:p>
            <a:pPr algn="ctr">
              <a:spcBef>
                <a:spcPts val="600"/>
              </a:spcBef>
              <a:buClr>
                <a:schemeClr val="accent1"/>
              </a:buClr>
              <a:buSzPct val="70000"/>
              <a:defRPr/>
            </a:pPr>
            <a:r>
              <a:rPr kumimoji="1" lang="ja-JP" altLang="en-US" sz="4000" b="1" dirty="0">
                <a:latin typeface="Meiryo UI" panose="020B0604030504040204" pitchFamily="50" charset="-128"/>
                <a:ea typeface="Meiryo UI" panose="020B0604030504040204" pitchFamily="50" charset="-128"/>
              </a:rPr>
              <a:t>（公益財団法人スポーツ安全協会）</a:t>
            </a:r>
            <a:endParaRPr kumimoji="1" lang="en-US" altLang="ja-JP" sz="4000" b="1" dirty="0">
              <a:latin typeface="Meiryo UI" panose="020B0604030504040204" pitchFamily="50" charset="-128"/>
              <a:ea typeface="Meiryo UI" panose="020B0604030504040204" pitchFamily="50" charset="-128"/>
            </a:endParaRPr>
          </a:p>
          <a:p>
            <a:pPr>
              <a:spcBef>
                <a:spcPts val="600"/>
              </a:spcBef>
              <a:buClr>
                <a:schemeClr val="accent1"/>
              </a:buClr>
              <a:buSzPct val="70000"/>
              <a:defRPr/>
            </a:pPr>
            <a:endParaRPr kumimoji="1" lang="en-US" altLang="ja-JP" sz="2400" b="1" dirty="0"/>
          </a:p>
        </p:txBody>
      </p:sp>
      <p:sp>
        <p:nvSpPr>
          <p:cNvPr id="12" name="角丸四角形 10">
            <a:extLst>
              <a:ext uri="{FF2B5EF4-FFF2-40B4-BE49-F238E27FC236}">
                <a16:creationId xmlns:a16="http://schemas.microsoft.com/office/drawing/2014/main" id="{63FD9F0A-F4CC-46BA-8F65-CE43B5D6FF98}"/>
              </a:ext>
            </a:extLst>
          </p:cNvPr>
          <p:cNvSpPr/>
          <p:nvPr/>
        </p:nvSpPr>
        <p:spPr>
          <a:xfrm>
            <a:off x="780197" y="5598354"/>
            <a:ext cx="10631605" cy="1019468"/>
          </a:xfrm>
          <a:prstGeom prst="roundRect">
            <a:avLst/>
          </a:prstGeom>
          <a:solidFill>
            <a:srgbClr val="00B050"/>
          </a:solid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3200" b="1" dirty="0">
                <a:solidFill>
                  <a:schemeClr val="bg1"/>
                </a:solidFill>
                <a:latin typeface="Meiryo UI" panose="020B0604030504040204" pitchFamily="50" charset="-128"/>
                <a:ea typeface="Meiryo UI" panose="020B0604030504040204" pitchFamily="50" charset="-128"/>
              </a:rPr>
              <a:t>詳しくは、各学校の事務室にお問合せを！</a:t>
            </a:r>
          </a:p>
        </p:txBody>
      </p:sp>
      <p:sp>
        <p:nvSpPr>
          <p:cNvPr id="11" name="正方形/長方形 10">
            <a:extLst>
              <a:ext uri="{FF2B5EF4-FFF2-40B4-BE49-F238E27FC236}">
                <a16:creationId xmlns:a16="http://schemas.microsoft.com/office/drawing/2014/main" id="{1A896E48-A1C6-48A3-B9C8-F03A92CFC7BD}"/>
              </a:ext>
            </a:extLst>
          </p:cNvPr>
          <p:cNvSpPr/>
          <p:nvPr/>
        </p:nvSpPr>
        <p:spPr>
          <a:xfrm>
            <a:off x="0" y="-32777"/>
            <a:ext cx="1746912" cy="400110"/>
          </a:xfrm>
          <a:prstGeom prst="rect">
            <a:avLst/>
          </a:prstGeom>
        </p:spPr>
        <p:txBody>
          <a:bodyPr wrap="squar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おわりに</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13" name="サブタイトル 3">
            <a:extLst>
              <a:ext uri="{FF2B5EF4-FFF2-40B4-BE49-F238E27FC236}">
                <a16:creationId xmlns:a16="http://schemas.microsoft.com/office/drawing/2014/main" id="{3286B68A-F066-4908-AEF6-BB81D8268309}"/>
              </a:ext>
            </a:extLst>
          </p:cNvPr>
          <p:cNvSpPr txBox="1">
            <a:spLocks/>
          </p:cNvSpPr>
          <p:nvPr/>
        </p:nvSpPr>
        <p:spPr>
          <a:xfrm>
            <a:off x="176189" y="586105"/>
            <a:ext cx="8812088" cy="576064"/>
          </a:xfrm>
          <a:prstGeom prst="rect">
            <a:avLst/>
          </a:prstGeom>
          <a:noFill/>
        </p:spPr>
        <p:txBody>
          <a:bodyPr vert="horz">
            <a:noAutofit/>
          </a:bodyPr>
          <a:lstStyle/>
          <a:p>
            <a:pPr>
              <a:spcBef>
                <a:spcPts val="600"/>
              </a:spcBef>
              <a:buClr>
                <a:schemeClr val="accent1"/>
              </a:buClr>
              <a:buSzPct val="70000"/>
              <a:defRPr/>
            </a:pPr>
            <a:r>
              <a:rPr lang="ja-JP" altLang="en-US" sz="3200" b="1" dirty="0">
                <a:ln w="0"/>
                <a:latin typeface="Meiryo UI" panose="020B0604030504040204" pitchFamily="50" charset="-128"/>
                <a:ea typeface="Meiryo UI" panose="020B0604030504040204" pitchFamily="50" charset="-128"/>
              </a:rPr>
              <a:t>○部活動指導中にケガをした場合は・・・</a:t>
            </a:r>
            <a:endParaRPr lang="en-US" altLang="ja-JP" sz="3200" b="1" dirty="0">
              <a:ln w="0"/>
              <a:latin typeface="Meiryo UI" panose="020B0604030504040204" pitchFamily="50" charset="-128"/>
              <a:ea typeface="Meiryo UI" panose="020B0604030504040204" pitchFamily="50" charset="-128"/>
            </a:endParaRPr>
          </a:p>
          <a:p>
            <a:pPr>
              <a:spcBef>
                <a:spcPts val="600"/>
              </a:spcBef>
              <a:buClr>
                <a:schemeClr val="accent1"/>
              </a:buClr>
              <a:buSzPct val="70000"/>
              <a:defRPr/>
            </a:pPr>
            <a:r>
              <a:rPr lang="ja-JP" altLang="en-US" sz="2400" b="1" dirty="0">
                <a:solidFill>
                  <a:srgbClr val="FF0000"/>
                </a:solidFill>
              </a:rPr>
              <a:t>　</a:t>
            </a:r>
            <a:endParaRPr lang="en-US" altLang="ja-JP" sz="2400" b="1" dirty="0"/>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endParaRPr kumimoji="1" lang="en-US" altLang="ja-JP" sz="2400" b="1" dirty="0"/>
          </a:p>
          <a:p>
            <a:pPr>
              <a:spcBef>
                <a:spcPts val="600"/>
              </a:spcBef>
              <a:buClr>
                <a:schemeClr val="accent1"/>
              </a:buClr>
              <a:buSzPct val="70000"/>
              <a:defRPr/>
            </a:pPr>
            <a:endParaRPr kumimoji="1" lang="en-US" altLang="ja-JP" sz="2400" b="1" dirty="0"/>
          </a:p>
        </p:txBody>
      </p:sp>
      <p:pic>
        <p:nvPicPr>
          <p:cNvPr id="2" name="録音したサウンド">
            <a:hlinkClick r:id="" action="ppaction://media"/>
            <a:extLst>
              <a:ext uri="{FF2B5EF4-FFF2-40B4-BE49-F238E27FC236}">
                <a16:creationId xmlns:a16="http://schemas.microsoft.com/office/drawing/2014/main" id="{2917A608-2E21-3C14-EB3B-0EE2EEADA7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6184" y="6130459"/>
            <a:ext cx="487363" cy="487363"/>
          </a:xfrm>
          <a:prstGeom prst="rect">
            <a:avLst/>
          </a:prstGeom>
        </p:spPr>
      </p:pic>
    </p:spTree>
    <p:extLst>
      <p:ext uri="{BB962C8B-B14F-4D97-AF65-F5344CB8AC3E}">
        <p14:creationId xmlns:p14="http://schemas.microsoft.com/office/powerpoint/2010/main" val="1415380032"/>
      </p:ext>
    </p:extLst>
  </p:cSld>
  <p:clrMapOvr>
    <a:masterClrMapping/>
  </p:clrMapOvr>
  <mc:AlternateContent xmlns:mc="http://schemas.openxmlformats.org/markup-compatibility/2006">
    <mc:Choice xmlns:p14="http://schemas.microsoft.com/office/powerpoint/2010/main" Requires="p14">
      <p:transition spd="med" p14:dur="700" advClick="0" advTm="28350">
        <p:fade/>
      </p:transition>
    </mc:Choice>
    <mc:Fallback>
      <p:transition spd="med" advClick="0" advTm="28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97485" y="685837"/>
            <a:ext cx="6125363" cy="2466915"/>
          </a:xfrm>
          <a:prstGeom prst="wedgeEllipseCallout">
            <a:avLst/>
          </a:prstGeom>
          <a:solidFill>
            <a:srgbClr val="00B05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5400" b="1" dirty="0">
                <a:ln>
                  <a:solidFill>
                    <a:schemeClr val="bg1"/>
                  </a:solidFill>
                </a:ln>
                <a:solidFill>
                  <a:schemeClr val="bg1"/>
                </a:solidFill>
                <a:latin typeface="Meiryo UI" panose="020B0604030504040204" pitchFamily="50" charset="-128"/>
                <a:ea typeface="Meiryo UI" panose="020B0604030504040204" pitchFamily="50" charset="-128"/>
              </a:rPr>
              <a:t>学習指導要領とは？</a:t>
            </a:r>
          </a:p>
        </p:txBody>
      </p:sp>
      <p:sp>
        <p:nvSpPr>
          <p:cNvPr id="8" name="正方形/長方形 7">
            <a:extLst>
              <a:ext uri="{FF2B5EF4-FFF2-40B4-BE49-F238E27FC236}">
                <a16:creationId xmlns:a16="http://schemas.microsoft.com/office/drawing/2014/main" id="{EB541AB8-3CBD-4C33-B5E3-5F884657475D}"/>
              </a:ext>
            </a:extLst>
          </p:cNvPr>
          <p:cNvSpPr/>
          <p:nvPr/>
        </p:nvSpPr>
        <p:spPr>
          <a:xfrm>
            <a:off x="0" y="-14907"/>
            <a:ext cx="2658100"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１　部活動について</a:t>
            </a:r>
          </a:p>
        </p:txBody>
      </p:sp>
      <p:pic>
        <p:nvPicPr>
          <p:cNvPr id="5" name="図 4" descr="挿絵 が含まれている画像&#10;&#10;自動的に生成された説明">
            <a:extLst>
              <a:ext uri="{FF2B5EF4-FFF2-40B4-BE49-F238E27FC236}">
                <a16:creationId xmlns:a16="http://schemas.microsoft.com/office/drawing/2014/main" id="{F9767FBE-DF8B-453F-B2C7-EBDD85DB1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53257"/>
            <a:ext cx="2267325" cy="2655709"/>
          </a:xfrm>
          <a:prstGeom prst="rect">
            <a:avLst/>
          </a:prstGeom>
        </p:spPr>
      </p:pic>
      <p:pic>
        <p:nvPicPr>
          <p:cNvPr id="13" name="図 12" descr="挿絵, メーター が含まれている画像&#10;&#10;自動的に生成された説明">
            <a:extLst>
              <a:ext uri="{FF2B5EF4-FFF2-40B4-BE49-F238E27FC236}">
                <a16:creationId xmlns:a16="http://schemas.microsoft.com/office/drawing/2014/main" id="{E8EDA499-A032-4D6E-8A6C-C54AE4055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040" y="694298"/>
            <a:ext cx="2725180" cy="3842057"/>
          </a:xfrm>
          <a:prstGeom prst="rect">
            <a:avLst/>
          </a:prstGeom>
        </p:spPr>
      </p:pic>
      <p:pic>
        <p:nvPicPr>
          <p:cNvPr id="14" name="図 13" descr="文字の書かれた紙&#10;&#10;自動的に生成された説明">
            <a:extLst>
              <a:ext uri="{FF2B5EF4-FFF2-40B4-BE49-F238E27FC236}">
                <a16:creationId xmlns:a16="http://schemas.microsoft.com/office/drawing/2014/main" id="{70EC5CFF-E5CC-474A-B4B8-6DDCA226E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8412" y="667149"/>
            <a:ext cx="2703326" cy="3839950"/>
          </a:xfrm>
          <a:prstGeom prst="rect">
            <a:avLst/>
          </a:prstGeom>
        </p:spPr>
      </p:pic>
      <p:sp>
        <p:nvSpPr>
          <p:cNvPr id="12" name="四角形: 角を丸くする 11">
            <a:extLst>
              <a:ext uri="{FF2B5EF4-FFF2-40B4-BE49-F238E27FC236}">
                <a16:creationId xmlns:a16="http://schemas.microsoft.com/office/drawing/2014/main" id="{346D4B76-B721-4061-A061-7C742A177663}"/>
              </a:ext>
            </a:extLst>
          </p:cNvPr>
          <p:cNvSpPr/>
          <p:nvPr/>
        </p:nvSpPr>
        <p:spPr>
          <a:xfrm>
            <a:off x="95534" y="5915744"/>
            <a:ext cx="12000931" cy="83099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4400" b="1" dirty="0">
                <a:latin typeface="Meiryo UI" panose="020B0604030504040204" pitchFamily="50" charset="-128"/>
                <a:ea typeface="Meiryo UI" panose="020B0604030504040204" pitchFamily="50" charset="-128"/>
              </a:rPr>
              <a:t>国民の権利義務に関係する</a:t>
            </a:r>
            <a:r>
              <a:rPr lang="ja-JP" altLang="ja-JP" sz="4400" b="1" dirty="0">
                <a:solidFill>
                  <a:schemeClr val="bg1"/>
                </a:solidFill>
                <a:latin typeface="Meiryo UI" panose="020B0604030504040204" pitchFamily="50" charset="-128"/>
                <a:ea typeface="Meiryo UI" panose="020B0604030504040204" pitchFamily="50" charset="-128"/>
              </a:rPr>
              <a:t>「法規」</a:t>
            </a:r>
            <a:endParaRPr kumimoji="1" lang="ja-JP" altLang="en-US" sz="4400" b="1" dirty="0">
              <a:solidFill>
                <a:schemeClr val="bg1"/>
              </a:solidFill>
              <a:latin typeface="Meiryo UI" panose="020B0604030504040204" pitchFamily="50" charset="-128"/>
              <a:ea typeface="Meiryo UI"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38870BB7-4196-41CF-0427-3EF70115A0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09102" y="6259378"/>
            <a:ext cx="487363" cy="487363"/>
          </a:xfrm>
          <a:prstGeom prst="rect">
            <a:avLst/>
          </a:prstGeom>
        </p:spPr>
      </p:pic>
    </p:spTree>
    <p:extLst>
      <p:ext uri="{BB962C8B-B14F-4D97-AF65-F5344CB8AC3E}">
        <p14:creationId xmlns:p14="http://schemas.microsoft.com/office/powerpoint/2010/main" val="1453187278"/>
      </p:ext>
    </p:extLst>
  </p:cSld>
  <p:clrMapOvr>
    <a:masterClrMapping/>
  </p:clrMapOvr>
  <mc:AlternateContent xmlns:mc="http://schemas.openxmlformats.org/markup-compatibility/2006">
    <mc:Choice xmlns:p14="http://schemas.microsoft.com/office/powerpoint/2010/main" Requires="p14">
      <p:transition spd="med" p14:dur="700" advClick="0" advTm="38000">
        <p:fade/>
      </p:transition>
    </mc:Choice>
    <mc:Fallback>
      <p:transition spd="med"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659">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a:extLst>
              <a:ext uri="{FF2B5EF4-FFF2-40B4-BE49-F238E27FC236}">
                <a16:creationId xmlns:a16="http://schemas.microsoft.com/office/drawing/2014/main" id="{AA85B397-3780-49CA-ACA6-4C87C9DA8116}"/>
              </a:ext>
            </a:extLst>
          </p:cNvPr>
          <p:cNvGraphicFramePr/>
          <p:nvPr>
            <p:extLst>
              <p:ext uri="{D42A27DB-BD31-4B8C-83A1-F6EECF244321}">
                <p14:modId xmlns:p14="http://schemas.microsoft.com/office/powerpoint/2010/main" val="3512684638"/>
              </p:ext>
            </p:extLst>
          </p:nvPr>
        </p:nvGraphicFramePr>
        <p:xfrm>
          <a:off x="685099" y="1055447"/>
          <a:ext cx="9777225" cy="58807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図 8" descr="おもちゃ, 人形, 時計 が含まれている画像&#10;&#10;自動的に生成された説明">
            <a:extLst>
              <a:ext uri="{FF2B5EF4-FFF2-40B4-BE49-F238E27FC236}">
                <a16:creationId xmlns:a16="http://schemas.microsoft.com/office/drawing/2014/main" id="{E64C87F4-7212-4836-BC9A-796051F24B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9059" y="2769947"/>
            <a:ext cx="1962941" cy="1962941"/>
          </a:xfrm>
          <a:prstGeom prst="rect">
            <a:avLst/>
          </a:prstGeom>
        </p:spPr>
      </p:pic>
      <p:pic>
        <p:nvPicPr>
          <p:cNvPr id="12" name="図 11" descr="おもちゃ, 人形 が含まれている画像&#10;&#10;自動的に生成された説明">
            <a:extLst>
              <a:ext uri="{FF2B5EF4-FFF2-40B4-BE49-F238E27FC236}">
                <a16:creationId xmlns:a16="http://schemas.microsoft.com/office/drawing/2014/main" id="{0EDDA454-4D98-4429-9CAE-D22F1D40D234}"/>
              </a:ext>
            </a:extLst>
          </p:cNvPr>
          <p:cNvPicPr>
            <a:picLocks noChangeAspect="1"/>
          </p:cNvPicPr>
          <p:nvPr/>
        </p:nvPicPr>
        <p:blipFill>
          <a:blip r:embed="rId11"/>
          <a:stretch>
            <a:fillRect/>
          </a:stretch>
        </p:blipFill>
        <p:spPr>
          <a:xfrm>
            <a:off x="7209090" y="3485387"/>
            <a:ext cx="1714500" cy="1714500"/>
          </a:xfrm>
          <a:prstGeom prst="rect">
            <a:avLst/>
          </a:prstGeom>
        </p:spPr>
      </p:pic>
      <p:pic>
        <p:nvPicPr>
          <p:cNvPr id="24" name="図 23" descr="おもちゃ, 人形, 小さい, レゴ が含まれている画像&#10;&#10;自動的に生成された説明">
            <a:extLst>
              <a:ext uri="{FF2B5EF4-FFF2-40B4-BE49-F238E27FC236}">
                <a16:creationId xmlns:a16="http://schemas.microsoft.com/office/drawing/2014/main" id="{1B063AB9-6CEA-4F5F-A108-DB9ED887DE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1523" y="4824400"/>
            <a:ext cx="1714500" cy="1714500"/>
          </a:xfrm>
          <a:prstGeom prst="rect">
            <a:avLst/>
          </a:prstGeom>
        </p:spPr>
      </p:pic>
      <p:pic>
        <p:nvPicPr>
          <p:cNvPr id="14" name="図 13" descr="おもちゃ, 人形, レゴ, 部屋 が含まれている画像&#10;&#10;自動的に生成された説明">
            <a:extLst>
              <a:ext uri="{FF2B5EF4-FFF2-40B4-BE49-F238E27FC236}">
                <a16:creationId xmlns:a16="http://schemas.microsoft.com/office/drawing/2014/main" id="{B8476F32-EFB6-4007-AF97-308AA2AC0938}"/>
              </a:ext>
            </a:extLst>
          </p:cNvPr>
          <p:cNvPicPr>
            <a:picLocks noChangeAspect="1"/>
          </p:cNvPicPr>
          <p:nvPr/>
        </p:nvPicPr>
        <p:blipFill>
          <a:blip r:embed="rId13"/>
          <a:stretch>
            <a:fillRect/>
          </a:stretch>
        </p:blipFill>
        <p:spPr>
          <a:xfrm>
            <a:off x="861931" y="5317186"/>
            <a:ext cx="1618610" cy="1618610"/>
          </a:xfrm>
          <a:prstGeom prst="rect">
            <a:avLst/>
          </a:prstGeom>
        </p:spPr>
      </p:pic>
      <p:pic>
        <p:nvPicPr>
          <p:cNvPr id="22" name="図 21" descr="おもちゃ, 人形 が含まれている画像&#10;&#10;自動的に生成された説明">
            <a:extLst>
              <a:ext uri="{FF2B5EF4-FFF2-40B4-BE49-F238E27FC236}">
                <a16:creationId xmlns:a16="http://schemas.microsoft.com/office/drawing/2014/main" id="{4CAFFF04-1AE2-41F5-B273-E578CAD7D7E2}"/>
              </a:ext>
            </a:extLst>
          </p:cNvPr>
          <p:cNvPicPr>
            <a:picLocks noChangeAspect="1"/>
          </p:cNvPicPr>
          <p:nvPr/>
        </p:nvPicPr>
        <p:blipFill>
          <a:blip r:embed="rId14"/>
          <a:stretch>
            <a:fillRect/>
          </a:stretch>
        </p:blipFill>
        <p:spPr>
          <a:xfrm>
            <a:off x="6477124" y="4885924"/>
            <a:ext cx="1714500" cy="1714500"/>
          </a:xfrm>
          <a:prstGeom prst="rect">
            <a:avLst/>
          </a:prstGeom>
        </p:spPr>
      </p:pic>
      <p:sp>
        <p:nvSpPr>
          <p:cNvPr id="6" name="吹き出し: 円形 5">
            <a:extLst>
              <a:ext uri="{FF2B5EF4-FFF2-40B4-BE49-F238E27FC236}">
                <a16:creationId xmlns:a16="http://schemas.microsoft.com/office/drawing/2014/main" id="{1E145DEC-F778-4516-9230-46F9F8426FC3}"/>
              </a:ext>
            </a:extLst>
          </p:cNvPr>
          <p:cNvSpPr/>
          <p:nvPr/>
        </p:nvSpPr>
        <p:spPr>
          <a:xfrm>
            <a:off x="175050" y="295957"/>
            <a:ext cx="7427439" cy="2023554"/>
          </a:xfrm>
          <a:prstGeom prst="wedgeEllipseCallout">
            <a:avLst>
              <a:gd name="adj1" fmla="val -33669"/>
              <a:gd name="adj2" fmla="val 66166"/>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28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endParaRPr kumimoji="1" lang="en-US" altLang="ja-JP" sz="28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2800" b="1" dirty="0">
                <a:ln w="0"/>
                <a:solidFill>
                  <a:schemeClr val="tx1"/>
                </a:solidFill>
                <a:latin typeface="Meiryo UI" panose="020B0604030504040204" pitchFamily="50" charset="-128"/>
                <a:ea typeface="Meiryo UI" panose="020B0604030504040204" pitchFamily="50" charset="-128"/>
              </a:rPr>
              <a:t>生涯にわたってスポーツや文化及び科学等に親しむ生徒育成</a:t>
            </a:r>
            <a:r>
              <a:rPr kumimoji="1" lang="ja-JP" altLang="en-US" sz="2800" b="1" dirty="0">
                <a:ln w="0"/>
                <a:solidFill>
                  <a:schemeClr val="tx1"/>
                </a:solidFill>
                <a:latin typeface="Meiryo UI" panose="020B0604030504040204" pitchFamily="50" charset="-128"/>
                <a:ea typeface="Meiryo UI" panose="020B0604030504040204" pitchFamily="50" charset="-128"/>
              </a:rPr>
              <a:t>のために</a:t>
            </a:r>
            <a:r>
              <a:rPr lang="ja-JP" altLang="en-US" sz="2800" b="1" dirty="0">
                <a:solidFill>
                  <a:schemeClr val="tx1"/>
                </a:solidFill>
                <a:latin typeface="Meiryo UI" panose="020B0604030504040204" pitchFamily="50" charset="-128"/>
                <a:ea typeface="Meiryo UI" panose="020B0604030504040204" pitchFamily="50" charset="-128"/>
              </a:rPr>
              <a:t>お力添えをお願いします。</a:t>
            </a:r>
            <a:endParaRPr lang="en-US" altLang="ja-JP" sz="2800" b="1" dirty="0">
              <a:solidFill>
                <a:schemeClr val="tx1"/>
              </a:solidFill>
              <a:latin typeface="Meiryo UI" panose="020B0604030504040204" pitchFamily="50" charset="-128"/>
              <a:ea typeface="Meiryo UI" panose="020B0604030504040204" pitchFamily="50" charset="-128"/>
            </a:endParaRPr>
          </a:p>
          <a:p>
            <a:endParaRPr kumimoji="1" lang="en-US" altLang="ja-JP" sz="28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15" name="正方形/長方形 14">
            <a:extLst>
              <a:ext uri="{FF2B5EF4-FFF2-40B4-BE49-F238E27FC236}">
                <a16:creationId xmlns:a16="http://schemas.microsoft.com/office/drawing/2014/main" id="{D85A93D2-6B64-4E63-8800-A1D41FA08FFF}"/>
              </a:ext>
            </a:extLst>
          </p:cNvPr>
          <p:cNvSpPr/>
          <p:nvPr/>
        </p:nvSpPr>
        <p:spPr>
          <a:xfrm>
            <a:off x="0" y="0"/>
            <a:ext cx="1370198" cy="707886"/>
          </a:xfrm>
          <a:prstGeom prst="rect">
            <a:avLst/>
          </a:prstGeom>
        </p:spPr>
        <p:txBody>
          <a:bodyPr wrap="squar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おわりに</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16" name="図 15" descr="おもちゃ, 人形, レゴ, 写真 が含まれている画像&#10;&#10;自動的に生成された説明">
            <a:extLst>
              <a:ext uri="{FF2B5EF4-FFF2-40B4-BE49-F238E27FC236}">
                <a16:creationId xmlns:a16="http://schemas.microsoft.com/office/drawing/2014/main" id="{68F95FD4-221F-4279-900B-8470D5FE18CA}"/>
              </a:ext>
            </a:extLst>
          </p:cNvPr>
          <p:cNvPicPr>
            <a:picLocks noChangeAspect="1"/>
          </p:cNvPicPr>
          <p:nvPr/>
        </p:nvPicPr>
        <p:blipFill>
          <a:blip r:embed="rId15"/>
          <a:stretch>
            <a:fillRect/>
          </a:stretch>
        </p:blipFill>
        <p:spPr>
          <a:xfrm>
            <a:off x="2809427" y="2414956"/>
            <a:ext cx="2196095" cy="2196095"/>
          </a:xfrm>
          <a:prstGeom prst="rect">
            <a:avLst/>
          </a:prstGeom>
        </p:spPr>
      </p:pic>
      <p:pic>
        <p:nvPicPr>
          <p:cNvPr id="17" name="図 16" descr="おもちゃ, レゴ, 人形, 女の子 が含まれている画像&#10;&#10;自動的に生成された説明">
            <a:extLst>
              <a:ext uri="{FF2B5EF4-FFF2-40B4-BE49-F238E27FC236}">
                <a16:creationId xmlns:a16="http://schemas.microsoft.com/office/drawing/2014/main" id="{6F381B06-DF2F-452D-973C-950653DAD5ED}"/>
              </a:ext>
            </a:extLst>
          </p:cNvPr>
          <p:cNvPicPr>
            <a:picLocks noChangeAspect="1"/>
          </p:cNvPicPr>
          <p:nvPr/>
        </p:nvPicPr>
        <p:blipFill>
          <a:blip r:embed="rId16"/>
          <a:stretch>
            <a:fillRect/>
          </a:stretch>
        </p:blipFill>
        <p:spPr>
          <a:xfrm>
            <a:off x="8299864" y="-31128"/>
            <a:ext cx="1759878" cy="1759878"/>
          </a:xfrm>
          <a:prstGeom prst="rect">
            <a:avLst/>
          </a:prstGeom>
        </p:spPr>
      </p:pic>
      <p:pic>
        <p:nvPicPr>
          <p:cNvPr id="18" name="図 17" descr="人形, おもちゃ, 衣類, 古い が含まれている画像&#10;&#10;自動的に生成された説明">
            <a:extLst>
              <a:ext uri="{FF2B5EF4-FFF2-40B4-BE49-F238E27FC236}">
                <a16:creationId xmlns:a16="http://schemas.microsoft.com/office/drawing/2014/main" id="{380AE6E0-B7AF-4D95-B401-84246DB855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78683" y="1413167"/>
            <a:ext cx="1714500" cy="1714500"/>
          </a:xfrm>
          <a:prstGeom prst="rect">
            <a:avLst/>
          </a:prstGeom>
        </p:spPr>
      </p:pic>
      <p:pic>
        <p:nvPicPr>
          <p:cNvPr id="19" name="図 18" descr="おもちゃ, 人形, 時計 が含まれている画像&#10;&#10;自動的に生成された説明">
            <a:extLst>
              <a:ext uri="{FF2B5EF4-FFF2-40B4-BE49-F238E27FC236}">
                <a16:creationId xmlns:a16="http://schemas.microsoft.com/office/drawing/2014/main" id="{A9E7D19C-618B-4621-B881-5EB1C409CF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29059" y="773264"/>
            <a:ext cx="1714500" cy="1714500"/>
          </a:xfrm>
          <a:prstGeom prst="rect">
            <a:avLst/>
          </a:prstGeom>
        </p:spPr>
      </p:pic>
      <p:pic>
        <p:nvPicPr>
          <p:cNvPr id="4" name="図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4485" y="2769946"/>
            <a:ext cx="2066469" cy="2054453"/>
          </a:xfrm>
          <a:prstGeom prst="rect">
            <a:avLst/>
          </a:prstGeom>
          <a:ln>
            <a:solidFill>
              <a:schemeClr val="tx1"/>
            </a:solidFill>
          </a:ln>
        </p:spPr>
      </p:pic>
      <p:pic>
        <p:nvPicPr>
          <p:cNvPr id="3" name="録音したサウンド">
            <a:hlinkClick r:id="" action="ppaction://media"/>
            <a:extLst>
              <a:ext uri="{FF2B5EF4-FFF2-40B4-BE49-F238E27FC236}">
                <a16:creationId xmlns:a16="http://schemas.microsoft.com/office/drawing/2014/main" id="{C32CC808-9E16-FD23-6F4C-60939F2D4B8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56196" y="6180279"/>
            <a:ext cx="487363" cy="487363"/>
          </a:xfrm>
          <a:prstGeom prst="rect">
            <a:avLst/>
          </a:prstGeom>
        </p:spPr>
      </p:pic>
    </p:spTree>
    <p:extLst>
      <p:ext uri="{BB962C8B-B14F-4D97-AF65-F5344CB8AC3E}">
        <p14:creationId xmlns:p14="http://schemas.microsoft.com/office/powerpoint/2010/main" val="2441823216"/>
      </p:ext>
    </p:extLst>
  </p:cSld>
  <p:clrMapOvr>
    <a:masterClrMapping/>
  </p:clrMapOvr>
  <mc:AlternateContent xmlns:mc="http://schemas.openxmlformats.org/markup-compatibility/2006">
    <mc:Choice xmlns:p14="http://schemas.microsoft.com/office/powerpoint/2010/main" Requires="p14">
      <p:transition spd="med" p14:dur="700" advClick="0" advTm="21830">
        <p:fade/>
      </p:transition>
    </mc:Choice>
    <mc:Fallback>
      <p:transition spd="med" advClick="0" advTm="21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3">
            <a:extLst>
              <a:ext uri="{FF2B5EF4-FFF2-40B4-BE49-F238E27FC236}">
                <a16:creationId xmlns:a16="http://schemas.microsoft.com/office/drawing/2014/main" id="{CB099568-F28C-4CCB-AE41-049BCD50CF0F}"/>
              </a:ext>
            </a:extLst>
          </p:cNvPr>
          <p:cNvSpPr txBox="1">
            <a:spLocks/>
          </p:cNvSpPr>
          <p:nvPr/>
        </p:nvSpPr>
        <p:spPr>
          <a:xfrm>
            <a:off x="287224" y="1265682"/>
            <a:ext cx="11774148" cy="3854958"/>
          </a:xfrm>
          <a:prstGeom prst="roundRect">
            <a:avLst/>
          </a:prstGeom>
          <a:solidFill>
            <a:schemeClr val="bg1"/>
          </a:solidFill>
          <a:ln w="38100">
            <a:solidFill>
              <a:srgbClr val="FF00FF"/>
            </a:solidFill>
          </a:ln>
        </p:spPr>
        <p:txBody>
          <a:bodyPr vert="horz">
            <a:noAutofit/>
          </a:bodyPr>
          <a:lstStyle/>
          <a:p>
            <a:pPr lvl="0" defTabSz="914400">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　</a:t>
            </a:r>
            <a:r>
              <a:rPr lang="ja-JP" altLang="en-US" sz="3600" b="1" dirty="0">
                <a:latin typeface="Meiryo UI" panose="020B0604030504040204" pitchFamily="50" charset="-128"/>
                <a:ea typeface="Meiryo UI" panose="020B0604030504040204" pitchFamily="50" charset="-128"/>
              </a:rPr>
              <a:t>第１章　総則　第６款　１　ウ</a:t>
            </a:r>
            <a:endParaRPr lang="en-US" altLang="ja-JP" sz="3600" b="1" dirty="0">
              <a:latin typeface="Meiryo UI" panose="020B0604030504040204" pitchFamily="50" charset="-128"/>
              <a:ea typeface="Meiryo UI" panose="020B0604030504040204" pitchFamily="50" charset="-128"/>
            </a:endParaRPr>
          </a:p>
          <a:p>
            <a:r>
              <a:rPr kumimoji="1" lang="ja-JP" altLang="en-US" sz="3000" i="0"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endParaRPr kumimoji="1" lang="en-US" altLang="ja-JP" sz="3000" i="0"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r>
              <a:rPr kumimoji="1" lang="ja-JP" altLang="en-US" sz="3000" dirty="0">
                <a:latin typeface="Meiryo UI" panose="020B0604030504040204" pitchFamily="50" charset="-128"/>
                <a:ea typeface="Meiryo UI" panose="020B0604030504040204" pitchFamily="50" charset="-128"/>
              </a:rPr>
              <a:t>　</a:t>
            </a:r>
            <a:r>
              <a:rPr lang="ja-JP" altLang="en-US" sz="3400" dirty="0">
                <a:latin typeface="Meiryo UI" panose="020B0604030504040204" pitchFamily="50" charset="-128"/>
                <a:ea typeface="Meiryo UI" panose="020B0604030504040204" pitchFamily="50" charset="-128"/>
              </a:rPr>
              <a:t>特に，生徒の</a:t>
            </a:r>
            <a:r>
              <a:rPr lang="ja-JP" altLang="en-US" sz="3400" b="1" dirty="0">
                <a:latin typeface="Meiryo UI" panose="020B0604030504040204" pitchFamily="50" charset="-128"/>
                <a:ea typeface="Meiryo UI" panose="020B0604030504040204" pitchFamily="50" charset="-128"/>
              </a:rPr>
              <a:t>自主的，自発的</a:t>
            </a:r>
            <a:r>
              <a:rPr lang="ja-JP" altLang="en-US" sz="3400" dirty="0">
                <a:latin typeface="Meiryo UI" panose="020B0604030504040204" pitchFamily="50" charset="-128"/>
                <a:ea typeface="Meiryo UI" panose="020B0604030504040204" pitchFamily="50" charset="-128"/>
              </a:rPr>
              <a:t>な参加により行われる部活動については，スポーツや文化，科学等に親しませ，</a:t>
            </a:r>
            <a:r>
              <a:rPr lang="ja-JP" altLang="en-US" sz="3400" b="1" dirty="0">
                <a:latin typeface="Meiryo UI" panose="020B0604030504040204" pitchFamily="50" charset="-128"/>
                <a:ea typeface="Meiryo UI" panose="020B0604030504040204" pitchFamily="50" charset="-128"/>
              </a:rPr>
              <a:t>学習意欲の向上</a:t>
            </a:r>
            <a:r>
              <a:rPr lang="ja-JP" altLang="en-US" sz="3400" dirty="0">
                <a:latin typeface="Meiryo UI" panose="020B0604030504040204" pitchFamily="50" charset="-128"/>
                <a:ea typeface="Meiryo UI" panose="020B0604030504040204" pitchFamily="50" charset="-128"/>
              </a:rPr>
              <a:t>や</a:t>
            </a:r>
            <a:r>
              <a:rPr lang="ja-JP" altLang="en-US" sz="3400" b="1" dirty="0">
                <a:latin typeface="Meiryo UI" panose="020B0604030504040204" pitchFamily="50" charset="-128"/>
                <a:ea typeface="Meiryo UI" panose="020B0604030504040204" pitchFamily="50" charset="-128"/>
              </a:rPr>
              <a:t>責任感</a:t>
            </a:r>
            <a:r>
              <a:rPr lang="ja-JP" altLang="en-US" sz="3400" dirty="0">
                <a:latin typeface="Meiryo UI" panose="020B0604030504040204" pitchFamily="50" charset="-128"/>
                <a:ea typeface="Meiryo UI" panose="020B0604030504040204" pitchFamily="50" charset="-128"/>
              </a:rPr>
              <a:t>，</a:t>
            </a:r>
            <a:r>
              <a:rPr lang="ja-JP" altLang="en-US" sz="3400" b="1" dirty="0">
                <a:latin typeface="Meiryo UI" panose="020B0604030504040204" pitchFamily="50" charset="-128"/>
                <a:ea typeface="Meiryo UI" panose="020B0604030504040204" pitchFamily="50" charset="-128"/>
              </a:rPr>
              <a:t>連帯感</a:t>
            </a:r>
            <a:r>
              <a:rPr lang="ja-JP" altLang="en-US" sz="3400" dirty="0">
                <a:latin typeface="Meiryo UI" panose="020B0604030504040204" pitchFamily="50" charset="-128"/>
                <a:ea typeface="Meiryo UI" panose="020B0604030504040204" pitchFamily="50" charset="-128"/>
              </a:rPr>
              <a:t>の涵養等，</a:t>
            </a:r>
            <a:r>
              <a:rPr lang="ja-JP" altLang="en-US" sz="3400" b="1" dirty="0">
                <a:solidFill>
                  <a:srgbClr val="FF0000"/>
                </a:solidFill>
                <a:latin typeface="Meiryo UI" panose="020B0604030504040204" pitchFamily="50" charset="-128"/>
                <a:ea typeface="Meiryo UI" panose="020B0604030504040204" pitchFamily="50" charset="-128"/>
              </a:rPr>
              <a:t>学校教育が目指す資質・能力の育成に資するもの</a:t>
            </a:r>
            <a:r>
              <a:rPr lang="ja-JP" altLang="en-US" sz="3400" dirty="0">
                <a:latin typeface="Meiryo UI" panose="020B0604030504040204" pitchFamily="50" charset="-128"/>
                <a:ea typeface="Meiryo UI" panose="020B0604030504040204" pitchFamily="50" charset="-128"/>
              </a:rPr>
              <a:t>であり，</a:t>
            </a:r>
            <a:r>
              <a:rPr lang="ja-JP" altLang="en-US" sz="3400" b="1" dirty="0">
                <a:latin typeface="Meiryo UI" panose="020B0604030504040204" pitchFamily="50" charset="-128"/>
                <a:ea typeface="Meiryo UI" panose="020B0604030504040204" pitchFamily="50" charset="-128"/>
              </a:rPr>
              <a:t>学校教育の一環</a:t>
            </a:r>
            <a:r>
              <a:rPr lang="ja-JP" altLang="en-US" sz="3400" dirty="0">
                <a:latin typeface="Meiryo UI" panose="020B0604030504040204" pitchFamily="50" charset="-128"/>
                <a:ea typeface="Meiryo UI" panose="020B0604030504040204" pitchFamily="50" charset="-128"/>
              </a:rPr>
              <a:t>として，教育課程との関連が図られるよう留意すること。</a:t>
            </a:r>
            <a:endParaRPr kumimoji="1" lang="ja-JP" altLang="en-US" sz="3400" i="0"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28C561B-546C-4B13-A348-9EFD2ABB6558}"/>
              </a:ext>
            </a:extLst>
          </p:cNvPr>
          <p:cNvSpPr txBox="1"/>
          <p:nvPr/>
        </p:nvSpPr>
        <p:spPr>
          <a:xfrm>
            <a:off x="5527344" y="6435681"/>
            <a:ext cx="6534028" cy="461665"/>
          </a:xfrm>
          <a:prstGeom prst="rect">
            <a:avLst/>
          </a:prstGeom>
          <a:noFill/>
        </p:spPr>
        <p:txBody>
          <a:bodyPr wrap="square" rtlCol="0">
            <a:spAutoFit/>
          </a:bodyPr>
          <a:lstStyle/>
          <a:p>
            <a:r>
              <a:rPr lang="ja-JP" altLang="en-US" sz="2400" dirty="0">
                <a:latin typeface="ＭＳ Ｐゴシック" pitchFamily="50" charset="-128"/>
                <a:ea typeface="ＭＳ Ｐゴシック" pitchFamily="50" charset="-128"/>
              </a:rPr>
              <a:t>高等学校学習指導要領（平成３０年告示） 　</a:t>
            </a:r>
            <a:r>
              <a:rPr lang="en-US" altLang="ja-JP" sz="2400" dirty="0">
                <a:latin typeface="ＭＳ Ｐゴシック" pitchFamily="50" charset="-128"/>
                <a:ea typeface="ＭＳ Ｐゴシック" pitchFamily="50" charset="-128"/>
              </a:rPr>
              <a:t>P</a:t>
            </a:r>
            <a:r>
              <a:rPr lang="ja-JP" altLang="en-US" sz="2400" dirty="0">
                <a:latin typeface="ＭＳ Ｐゴシック" pitchFamily="50" charset="-128"/>
                <a:ea typeface="ＭＳ Ｐゴシック" pitchFamily="50" charset="-128"/>
              </a:rPr>
              <a:t>３１</a:t>
            </a:r>
            <a:endParaRPr kumimoji="1" lang="ja-JP" altLang="en-US" sz="2400" dirty="0"/>
          </a:p>
        </p:txBody>
      </p:sp>
      <p:sp>
        <p:nvSpPr>
          <p:cNvPr id="6" name="四角形: 角を丸くする 5">
            <a:extLst>
              <a:ext uri="{FF2B5EF4-FFF2-40B4-BE49-F238E27FC236}">
                <a16:creationId xmlns:a16="http://schemas.microsoft.com/office/drawing/2014/main" id="{12244335-6B78-43CA-A47B-0806B208BCB0}"/>
              </a:ext>
            </a:extLst>
          </p:cNvPr>
          <p:cNvSpPr/>
          <p:nvPr/>
        </p:nvSpPr>
        <p:spPr>
          <a:xfrm>
            <a:off x="383898" y="5334000"/>
            <a:ext cx="11424203" cy="9302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Meiryo UI" panose="020B0604030504040204" pitchFamily="50" charset="-128"/>
                <a:ea typeface="Meiryo UI" panose="020B0604030504040204" pitchFamily="50" charset="-128"/>
              </a:rPr>
              <a:t>部活動の意義</a:t>
            </a:r>
          </a:p>
        </p:txBody>
      </p:sp>
      <p:sp>
        <p:nvSpPr>
          <p:cNvPr id="9" name="Rectangle 2">
            <a:extLst>
              <a:ext uri="{FF2B5EF4-FFF2-40B4-BE49-F238E27FC236}">
                <a16:creationId xmlns:a16="http://schemas.microsoft.com/office/drawing/2014/main" id="{31DCCDC9-33A7-4CCD-92FB-ED2350F6B7EA}"/>
              </a:ext>
            </a:extLst>
          </p:cNvPr>
          <p:cNvSpPr txBox="1">
            <a:spLocks noChangeArrowheads="1"/>
          </p:cNvSpPr>
          <p:nvPr/>
        </p:nvSpPr>
        <p:spPr>
          <a:xfrm>
            <a:off x="19455" y="535990"/>
            <a:ext cx="8886825"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dirty="0">
                <a:latin typeface="Meiryo UI" panose="020B0604030504040204" pitchFamily="50" charset="-128"/>
                <a:ea typeface="Meiryo UI" panose="020B0604030504040204" pitchFamily="50" charset="-128"/>
                <a:cs typeface="メイリオ" pitchFamily="50" charset="-128"/>
              </a:rPr>
              <a:t>〇　部活動の実施上の留意点</a:t>
            </a:r>
          </a:p>
        </p:txBody>
      </p:sp>
      <p:sp>
        <p:nvSpPr>
          <p:cNvPr id="10" name="正方形/長方形 9">
            <a:extLst>
              <a:ext uri="{FF2B5EF4-FFF2-40B4-BE49-F238E27FC236}">
                <a16:creationId xmlns:a16="http://schemas.microsoft.com/office/drawing/2014/main" id="{EB541AB8-3CBD-4C33-B5E3-5F884657475D}"/>
              </a:ext>
            </a:extLst>
          </p:cNvPr>
          <p:cNvSpPr/>
          <p:nvPr/>
        </p:nvSpPr>
        <p:spPr>
          <a:xfrm>
            <a:off x="0" y="13229"/>
            <a:ext cx="2658100"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１　部活動について</a:t>
            </a:r>
          </a:p>
        </p:txBody>
      </p:sp>
      <p:pic>
        <p:nvPicPr>
          <p:cNvPr id="2" name="録音したサウンド">
            <a:hlinkClick r:id="" action="ppaction://media"/>
            <a:extLst>
              <a:ext uri="{FF2B5EF4-FFF2-40B4-BE49-F238E27FC236}">
                <a16:creationId xmlns:a16="http://schemas.microsoft.com/office/drawing/2014/main" id="{8FBF4693-E476-CAE1-9DF8-C80656FD5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4009" y="6232144"/>
            <a:ext cx="487363" cy="487363"/>
          </a:xfrm>
          <a:prstGeom prst="rect">
            <a:avLst/>
          </a:prstGeom>
        </p:spPr>
      </p:pic>
    </p:spTree>
    <p:extLst>
      <p:ext uri="{BB962C8B-B14F-4D97-AF65-F5344CB8AC3E}">
        <p14:creationId xmlns:p14="http://schemas.microsoft.com/office/powerpoint/2010/main" val="266510700"/>
      </p:ext>
    </p:extLst>
  </p:cSld>
  <p:clrMapOvr>
    <a:masterClrMapping/>
  </p:clrMapOvr>
  <mc:AlternateContent xmlns:mc="http://schemas.openxmlformats.org/markup-compatibility/2006">
    <mc:Choice xmlns:p14="http://schemas.microsoft.com/office/powerpoint/2010/main" Requires="p14">
      <p:transition spd="med" p14:dur="700" advClick="0" advTm="23000">
        <p:fade/>
      </p:transition>
    </mc:Choice>
    <mc:Fallback>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3">
            <a:extLst>
              <a:ext uri="{FF2B5EF4-FFF2-40B4-BE49-F238E27FC236}">
                <a16:creationId xmlns:a16="http://schemas.microsoft.com/office/drawing/2014/main" id="{CB099568-F28C-4CCB-AE41-049BCD50CF0F}"/>
              </a:ext>
            </a:extLst>
          </p:cNvPr>
          <p:cNvSpPr txBox="1">
            <a:spLocks/>
          </p:cNvSpPr>
          <p:nvPr/>
        </p:nvSpPr>
        <p:spPr>
          <a:xfrm>
            <a:off x="287224" y="1293817"/>
            <a:ext cx="11774148" cy="3550776"/>
          </a:xfrm>
          <a:prstGeom prst="roundRect">
            <a:avLst/>
          </a:prstGeom>
          <a:solidFill>
            <a:schemeClr val="bg1"/>
          </a:solidFill>
          <a:ln w="38100">
            <a:solidFill>
              <a:srgbClr val="FF00FF"/>
            </a:solidFill>
          </a:ln>
        </p:spPr>
        <p:txBody>
          <a:bodyPr vert="horz">
            <a:noAutofit/>
          </a:bodyPr>
          <a:lstStyle/>
          <a:p>
            <a:pPr lvl="0" defTabSz="914400">
              <a:spcBef>
                <a:spcPts val="600"/>
              </a:spcBef>
              <a:buClr>
                <a:schemeClr val="accent1"/>
              </a:buClr>
              <a:buSzPct val="70000"/>
              <a:defRPr/>
            </a:pPr>
            <a:r>
              <a:rPr lang="ja-JP" altLang="en-US" sz="3200" b="1" dirty="0">
                <a:latin typeface="Meiryo UI" panose="020B0604030504040204" pitchFamily="50" charset="-128"/>
                <a:ea typeface="Meiryo UI" panose="020B0604030504040204" pitchFamily="50" charset="-128"/>
              </a:rPr>
              <a:t>　</a:t>
            </a:r>
            <a:r>
              <a:rPr lang="ja-JP" altLang="en-US" sz="3600" b="1" dirty="0">
                <a:latin typeface="Meiryo UI" panose="020B0604030504040204" pitchFamily="50" charset="-128"/>
                <a:ea typeface="Meiryo UI" panose="020B0604030504040204" pitchFamily="50" charset="-128"/>
              </a:rPr>
              <a:t>第１章　総則　第６款　１　ウ</a:t>
            </a:r>
            <a:endParaRPr lang="en-US" altLang="ja-JP" sz="3600" b="1" dirty="0">
              <a:latin typeface="Meiryo UI" panose="020B0604030504040204" pitchFamily="50" charset="-128"/>
              <a:ea typeface="Meiryo UI" panose="020B0604030504040204" pitchFamily="50" charset="-128"/>
            </a:endParaRPr>
          </a:p>
          <a:p>
            <a:r>
              <a:rPr kumimoji="1" lang="ja-JP" altLang="en-US" sz="3000" i="0"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endParaRPr kumimoji="1" lang="en-US" altLang="ja-JP" sz="3000" i="0"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r>
              <a:rPr kumimoji="1" lang="ja-JP" altLang="en-US" sz="3000" dirty="0">
                <a:latin typeface="Meiryo UI" panose="020B0604030504040204" pitchFamily="50" charset="-128"/>
                <a:ea typeface="Meiryo UI" panose="020B0604030504040204" pitchFamily="50" charset="-128"/>
              </a:rPr>
              <a:t>　</a:t>
            </a:r>
            <a:r>
              <a:rPr lang="ja-JP" altLang="en-US" sz="3600" dirty="0">
                <a:latin typeface="Meiryo UI" panose="020B0604030504040204" pitchFamily="50" charset="-128"/>
                <a:ea typeface="Meiryo UI" panose="020B0604030504040204" pitchFamily="50" charset="-128"/>
              </a:rPr>
              <a:t>その際，学校や地域の実態に応じ，</a:t>
            </a:r>
            <a:r>
              <a:rPr lang="ja-JP" altLang="en-US" sz="3600" b="1" dirty="0">
                <a:latin typeface="Meiryo UI" panose="020B0604030504040204" pitchFamily="50" charset="-128"/>
                <a:ea typeface="Meiryo UI" panose="020B0604030504040204" pitchFamily="50" charset="-128"/>
              </a:rPr>
              <a:t>地域の人々の協力</a:t>
            </a:r>
            <a:r>
              <a:rPr lang="ja-JP" altLang="en-US" sz="3600" dirty="0">
                <a:latin typeface="Meiryo UI" panose="020B0604030504040204" pitchFamily="50" charset="-128"/>
                <a:ea typeface="Meiryo UI" panose="020B0604030504040204" pitchFamily="50" charset="-128"/>
              </a:rPr>
              <a:t>，</a:t>
            </a:r>
            <a:r>
              <a:rPr lang="ja-JP" altLang="en-US" sz="3600" b="1" dirty="0">
                <a:latin typeface="Meiryo UI" panose="020B0604030504040204" pitchFamily="50" charset="-128"/>
                <a:ea typeface="Meiryo UI" panose="020B0604030504040204" pitchFamily="50" charset="-128"/>
              </a:rPr>
              <a:t>社会教育施設や社会教育関係団体等の各種団体との連携などの運営上の工夫</a:t>
            </a:r>
            <a:r>
              <a:rPr lang="ja-JP" altLang="en-US" sz="3600" dirty="0">
                <a:latin typeface="Meiryo UI" panose="020B0604030504040204" pitchFamily="50" charset="-128"/>
                <a:ea typeface="Meiryo UI" panose="020B0604030504040204" pitchFamily="50" charset="-128"/>
              </a:rPr>
              <a:t>を行い，</a:t>
            </a:r>
            <a:r>
              <a:rPr lang="ja-JP" altLang="en-US" sz="3600" b="1" dirty="0">
                <a:solidFill>
                  <a:srgbClr val="FF0000"/>
                </a:solidFill>
                <a:latin typeface="Meiryo UI" panose="020B0604030504040204" pitchFamily="50" charset="-128"/>
                <a:ea typeface="Meiryo UI" panose="020B0604030504040204" pitchFamily="50" charset="-128"/>
              </a:rPr>
              <a:t>持続可能な運営体制</a:t>
            </a:r>
            <a:r>
              <a:rPr lang="ja-JP" altLang="en-US" sz="3600" dirty="0">
                <a:latin typeface="Meiryo UI" panose="020B0604030504040204" pitchFamily="50" charset="-128"/>
                <a:ea typeface="Meiryo UI" panose="020B0604030504040204" pitchFamily="50" charset="-128"/>
              </a:rPr>
              <a:t>が整えられるようにするものとする。</a:t>
            </a:r>
            <a:endParaRPr kumimoji="1" lang="ja-JP" altLang="en-US" sz="3600" i="0"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28C561B-546C-4B13-A348-9EFD2ABB6558}"/>
              </a:ext>
            </a:extLst>
          </p:cNvPr>
          <p:cNvSpPr txBox="1"/>
          <p:nvPr/>
        </p:nvSpPr>
        <p:spPr>
          <a:xfrm>
            <a:off x="5527344" y="6435681"/>
            <a:ext cx="6534028" cy="461665"/>
          </a:xfrm>
          <a:prstGeom prst="rect">
            <a:avLst/>
          </a:prstGeom>
          <a:noFill/>
        </p:spPr>
        <p:txBody>
          <a:bodyPr wrap="square" rtlCol="0">
            <a:spAutoFit/>
          </a:bodyPr>
          <a:lstStyle/>
          <a:p>
            <a:r>
              <a:rPr lang="ja-JP" altLang="en-US" sz="2400" dirty="0">
                <a:latin typeface="ＭＳ Ｐゴシック" pitchFamily="50" charset="-128"/>
                <a:ea typeface="ＭＳ Ｐゴシック" pitchFamily="50" charset="-128"/>
              </a:rPr>
              <a:t>高等学校学習指導要領（平成３０年告示） 　</a:t>
            </a:r>
            <a:r>
              <a:rPr lang="en-US" altLang="ja-JP" sz="2400" dirty="0">
                <a:latin typeface="ＭＳ Ｐゴシック" pitchFamily="50" charset="-128"/>
                <a:ea typeface="ＭＳ Ｐゴシック" pitchFamily="50" charset="-128"/>
              </a:rPr>
              <a:t>P</a:t>
            </a:r>
            <a:r>
              <a:rPr lang="ja-JP" altLang="en-US" sz="2400" dirty="0">
                <a:latin typeface="ＭＳ Ｐゴシック" pitchFamily="50" charset="-128"/>
                <a:ea typeface="ＭＳ Ｐゴシック" pitchFamily="50" charset="-128"/>
              </a:rPr>
              <a:t>３１</a:t>
            </a:r>
            <a:endParaRPr kumimoji="1" lang="ja-JP" altLang="en-US" sz="2400" dirty="0"/>
          </a:p>
        </p:txBody>
      </p:sp>
      <p:sp>
        <p:nvSpPr>
          <p:cNvPr id="6" name="四角形: 角を丸くする 5">
            <a:extLst>
              <a:ext uri="{FF2B5EF4-FFF2-40B4-BE49-F238E27FC236}">
                <a16:creationId xmlns:a16="http://schemas.microsoft.com/office/drawing/2014/main" id="{12244335-6B78-43CA-A47B-0806B208BCB0}"/>
              </a:ext>
            </a:extLst>
          </p:cNvPr>
          <p:cNvSpPr/>
          <p:nvPr/>
        </p:nvSpPr>
        <p:spPr>
          <a:xfrm>
            <a:off x="383898" y="5104680"/>
            <a:ext cx="11424203" cy="13310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latin typeface="Meiryo UI" panose="020B0604030504040204" pitchFamily="50" charset="-128"/>
                <a:ea typeface="Meiryo UI" panose="020B0604030504040204" pitchFamily="50" charset="-128"/>
              </a:rPr>
              <a:t>部活動指導員等を活用して</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持続可能な運営体制の工夫が必要</a:t>
            </a:r>
          </a:p>
        </p:txBody>
      </p:sp>
      <p:sp>
        <p:nvSpPr>
          <p:cNvPr id="9" name="Rectangle 2">
            <a:extLst>
              <a:ext uri="{FF2B5EF4-FFF2-40B4-BE49-F238E27FC236}">
                <a16:creationId xmlns:a16="http://schemas.microsoft.com/office/drawing/2014/main" id="{31DCCDC9-33A7-4CCD-92FB-ED2350F6B7EA}"/>
              </a:ext>
            </a:extLst>
          </p:cNvPr>
          <p:cNvSpPr txBox="1">
            <a:spLocks noChangeArrowheads="1"/>
          </p:cNvSpPr>
          <p:nvPr/>
        </p:nvSpPr>
        <p:spPr>
          <a:xfrm>
            <a:off x="19455" y="535990"/>
            <a:ext cx="8886825"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dirty="0">
                <a:latin typeface="Meiryo UI" panose="020B0604030504040204" pitchFamily="50" charset="-128"/>
                <a:ea typeface="Meiryo UI" panose="020B0604030504040204" pitchFamily="50" charset="-128"/>
                <a:cs typeface="メイリオ" pitchFamily="50" charset="-128"/>
              </a:rPr>
              <a:t>〇　部活動の実施上の留意点</a:t>
            </a:r>
          </a:p>
        </p:txBody>
      </p:sp>
      <p:sp>
        <p:nvSpPr>
          <p:cNvPr id="10" name="正方形/長方形 9">
            <a:extLst>
              <a:ext uri="{FF2B5EF4-FFF2-40B4-BE49-F238E27FC236}">
                <a16:creationId xmlns:a16="http://schemas.microsoft.com/office/drawing/2014/main" id="{EB541AB8-3CBD-4C33-B5E3-5F884657475D}"/>
              </a:ext>
            </a:extLst>
          </p:cNvPr>
          <p:cNvSpPr/>
          <p:nvPr/>
        </p:nvSpPr>
        <p:spPr>
          <a:xfrm>
            <a:off x="0" y="13229"/>
            <a:ext cx="2658100"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１　部活動について</a:t>
            </a:r>
          </a:p>
        </p:txBody>
      </p:sp>
      <p:pic>
        <p:nvPicPr>
          <p:cNvPr id="2" name="録音したサウンド">
            <a:hlinkClick r:id="" action="ppaction://media"/>
            <a:extLst>
              <a:ext uri="{FF2B5EF4-FFF2-40B4-BE49-F238E27FC236}">
                <a16:creationId xmlns:a16="http://schemas.microsoft.com/office/drawing/2014/main" id="{732A6F4E-2C48-0013-F9B4-EE6159FE8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4990" y="6208405"/>
            <a:ext cx="487363" cy="487363"/>
          </a:xfrm>
          <a:prstGeom prst="rect">
            <a:avLst/>
          </a:prstGeom>
        </p:spPr>
      </p:pic>
    </p:spTree>
    <p:extLst>
      <p:ext uri="{BB962C8B-B14F-4D97-AF65-F5344CB8AC3E}">
        <p14:creationId xmlns:p14="http://schemas.microsoft.com/office/powerpoint/2010/main" val="892951481"/>
      </p:ext>
    </p:extLst>
  </p:cSld>
  <p:clrMapOvr>
    <a:masterClrMapping/>
  </p:clrMapOvr>
  <mc:AlternateContent xmlns:mc="http://schemas.openxmlformats.org/markup-compatibility/2006">
    <mc:Choice xmlns:p14="http://schemas.microsoft.com/office/powerpoint/2010/main" Requires="p14">
      <p:transition spd="med" p14:dur="700" advClick="0" advTm="36000">
        <p:fade/>
      </p:transition>
    </mc:Choice>
    <mc:Fallback>
      <p:transition spd="med"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3">
            <a:extLst>
              <a:ext uri="{FF2B5EF4-FFF2-40B4-BE49-F238E27FC236}">
                <a16:creationId xmlns:a16="http://schemas.microsoft.com/office/drawing/2014/main" id="{DF5E7D0A-5F72-4B44-98F7-167A019BC193}"/>
              </a:ext>
            </a:extLst>
          </p:cNvPr>
          <p:cNvSpPr txBox="1">
            <a:spLocks/>
          </p:cNvSpPr>
          <p:nvPr/>
        </p:nvSpPr>
        <p:spPr>
          <a:xfrm>
            <a:off x="191068" y="2490280"/>
            <a:ext cx="11756570" cy="2979731"/>
          </a:xfrm>
          <a:prstGeom prst="roundRect">
            <a:avLst/>
          </a:prstGeom>
          <a:solidFill>
            <a:schemeClr val="bg1"/>
          </a:solidFill>
          <a:ln w="38100">
            <a:solidFill>
              <a:srgbClr val="FF00FF"/>
            </a:solidFill>
          </a:ln>
        </p:spPr>
        <p:txBody>
          <a:bodyPr vert="horz">
            <a:noAutofit/>
          </a:bodyPr>
          <a:lstStyle/>
          <a:p>
            <a:r>
              <a:rPr kumimoji="1" lang="ja-JP" altLang="en-US" sz="4000" i="0" strike="noStrike" kern="1200" cap="none" spc="0" normalizeH="0" baseline="0" noProof="0" dirty="0">
                <a:ln>
                  <a:noFill/>
                </a:ln>
                <a:effectLst/>
                <a:uLnTx/>
                <a:uFillTx/>
                <a:latin typeface="+mn-ea"/>
              </a:rPr>
              <a:t>　</a:t>
            </a:r>
            <a:r>
              <a:rPr lang="ja-JP" altLang="en-US" sz="3200" dirty="0">
                <a:latin typeface="Meiryo UI" panose="020B0604030504040204" pitchFamily="50" charset="-128"/>
                <a:ea typeface="Meiryo UI" panose="020B0604030504040204" pitchFamily="50" charset="-128"/>
              </a:rPr>
              <a:t>運動部の活動は，スポーツに興味と関心をもつ同好の生徒が，</a:t>
            </a:r>
            <a:r>
              <a:rPr lang="ja-JP" altLang="en-US" sz="3200" b="1" dirty="0">
                <a:latin typeface="Meiryo UI" panose="020B0604030504040204" pitchFamily="50" charset="-128"/>
                <a:ea typeface="Meiryo UI" panose="020B0604030504040204" pitchFamily="50" charset="-128"/>
              </a:rPr>
              <a:t>スポーツを通して交流</a:t>
            </a:r>
            <a:r>
              <a:rPr lang="ja-JP" altLang="en-US" sz="3200" dirty="0">
                <a:latin typeface="Meiryo UI" panose="020B0604030504040204" pitchFamily="50" charset="-128"/>
                <a:ea typeface="Meiryo UI" panose="020B0604030504040204" pitchFamily="50" charset="-128"/>
              </a:rPr>
              <a:t>したり，</a:t>
            </a:r>
            <a:r>
              <a:rPr lang="ja-JP" altLang="en-US" sz="3200" b="1" dirty="0">
                <a:latin typeface="Meiryo UI" panose="020B0604030504040204" pitchFamily="50" charset="-128"/>
                <a:ea typeface="Meiryo UI" panose="020B0604030504040204" pitchFamily="50" charset="-128"/>
              </a:rPr>
              <a:t>より高い水準の技能や記録に挑戦</a:t>
            </a:r>
            <a:r>
              <a:rPr lang="ja-JP" altLang="en-US" sz="3200" dirty="0">
                <a:latin typeface="Meiryo UI" panose="020B0604030504040204" pitchFamily="50" charset="-128"/>
                <a:ea typeface="Meiryo UI" panose="020B0604030504040204" pitchFamily="50" charset="-128"/>
              </a:rPr>
              <a:t>したりする中で，スポーツの楽しさや喜びを味わい，</a:t>
            </a:r>
            <a:r>
              <a:rPr lang="ja-JP" altLang="en-US" sz="3200" b="1" dirty="0">
                <a:latin typeface="Meiryo UI" panose="020B0604030504040204" pitchFamily="50" charset="-128"/>
                <a:ea typeface="Meiryo UI" panose="020B0604030504040204" pitchFamily="50" charset="-128"/>
              </a:rPr>
              <a:t>豊かな学校生活を経験する活動</a:t>
            </a:r>
            <a:r>
              <a:rPr lang="ja-JP" altLang="en-US" sz="3200" dirty="0">
                <a:latin typeface="Meiryo UI" panose="020B0604030504040204" pitchFamily="50" charset="-128"/>
                <a:ea typeface="Meiryo UI" panose="020B0604030504040204" pitchFamily="50" charset="-128"/>
              </a:rPr>
              <a:t>であるとともに，体力の向上や健康の増進にも</a:t>
            </a:r>
            <a:r>
              <a:rPr lang="ja-JP" altLang="en-US" sz="3200" b="1" dirty="0">
                <a:solidFill>
                  <a:srgbClr val="FF0000"/>
                </a:solidFill>
                <a:latin typeface="Meiryo UI" panose="020B0604030504040204" pitchFamily="50" charset="-128"/>
                <a:ea typeface="Meiryo UI" panose="020B0604030504040204" pitchFamily="50" charset="-128"/>
              </a:rPr>
              <a:t>極めて効果的な活動</a:t>
            </a:r>
            <a:r>
              <a:rPr lang="ja-JP" altLang="en-US" sz="3200" dirty="0">
                <a:latin typeface="Meiryo UI" panose="020B0604030504040204" pitchFamily="50" charset="-128"/>
                <a:ea typeface="Meiryo UI" panose="020B0604030504040204" pitchFamily="50" charset="-128"/>
              </a:rPr>
              <a:t>である。</a:t>
            </a:r>
            <a:endParaRPr kumimoji="1" lang="en-US" altLang="ja-JP" sz="3200" i="0"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 name="Rectangle 2">
            <a:extLst>
              <a:ext uri="{FF2B5EF4-FFF2-40B4-BE49-F238E27FC236}">
                <a16:creationId xmlns:a16="http://schemas.microsoft.com/office/drawing/2014/main" id="{B3BD70D8-61E8-4FA0-A85B-8199DB87C901}"/>
              </a:ext>
            </a:extLst>
          </p:cNvPr>
          <p:cNvSpPr txBox="1">
            <a:spLocks noChangeArrowheads="1"/>
          </p:cNvSpPr>
          <p:nvPr/>
        </p:nvSpPr>
        <p:spPr>
          <a:xfrm>
            <a:off x="191068" y="649644"/>
            <a:ext cx="12000932" cy="515155"/>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en-US" altLang="ja-JP" dirty="0">
                <a:latin typeface="Meiryo UI" panose="020B0604030504040204" pitchFamily="50" charset="-128"/>
                <a:ea typeface="Meiryo UI" panose="020B0604030504040204" pitchFamily="50" charset="-128"/>
                <a:cs typeface="メイリオ" pitchFamily="50" charset="-128"/>
              </a:rPr>
              <a:t>【</a:t>
            </a:r>
            <a:r>
              <a:rPr lang="ja-JP" altLang="en-US" dirty="0">
                <a:latin typeface="Meiryo UI" panose="020B0604030504040204" pitchFamily="50" charset="-128"/>
                <a:ea typeface="Meiryo UI" panose="020B0604030504040204" pitchFamily="50" charset="-128"/>
                <a:cs typeface="メイリオ" pitchFamily="50" charset="-128"/>
              </a:rPr>
              <a:t>保健体育</a:t>
            </a:r>
            <a:r>
              <a:rPr lang="en-US" altLang="ja-JP" dirty="0">
                <a:latin typeface="Meiryo UI" panose="020B0604030504040204" pitchFamily="50" charset="-128"/>
                <a:ea typeface="Meiryo UI" panose="020B0604030504040204" pitchFamily="50" charset="-128"/>
                <a:cs typeface="メイリオ" pitchFamily="50" charset="-128"/>
              </a:rPr>
              <a:t>】</a:t>
            </a:r>
            <a:r>
              <a:rPr lang="ja-JP" altLang="en-US" dirty="0">
                <a:latin typeface="Meiryo UI" panose="020B0604030504040204" pitchFamily="50" charset="-128"/>
                <a:ea typeface="Meiryo UI" panose="020B0604030504040204" pitchFamily="50" charset="-128"/>
                <a:cs typeface="メイリオ" pitchFamily="50" charset="-128"/>
              </a:rPr>
              <a:t>第３章　指導計画の作成と内容の取扱い　</a:t>
            </a:r>
            <a:endParaRPr lang="en-US" altLang="ja-JP" dirty="0">
              <a:latin typeface="Meiryo UI" panose="020B0604030504040204" pitchFamily="50" charset="-128"/>
              <a:ea typeface="Meiryo UI" panose="020B0604030504040204" pitchFamily="50" charset="-128"/>
              <a:cs typeface="メイリオ" pitchFamily="50" charset="-128"/>
            </a:endParaRPr>
          </a:p>
          <a:p>
            <a:pPr eaLnBrk="1" fontAlgn="auto" hangingPunct="1">
              <a:spcAft>
                <a:spcPts val="0"/>
              </a:spcAft>
              <a:buNone/>
              <a:defRPr/>
            </a:pPr>
            <a:r>
              <a:rPr lang="ja-JP" altLang="en-US" dirty="0"/>
              <a:t>２　教育課程外の学校教育活動と教育課程との関連</a:t>
            </a:r>
            <a:r>
              <a:rPr lang="ja-JP" altLang="en-US" dirty="0">
                <a:latin typeface="Meiryo UI" panose="020B0604030504040204" pitchFamily="50" charset="-128"/>
                <a:ea typeface="Meiryo UI" panose="020B0604030504040204" pitchFamily="50" charset="-128"/>
                <a:cs typeface="メイリオ" pitchFamily="50" charset="-128"/>
              </a:rPr>
              <a:t>　</a:t>
            </a:r>
            <a:endParaRPr lang="en-US" altLang="ja-JP" dirty="0">
              <a:latin typeface="Meiryo UI" panose="020B0604030504040204" pitchFamily="50" charset="-128"/>
              <a:ea typeface="Meiryo UI" panose="020B0604030504040204" pitchFamily="50" charset="-128"/>
              <a:cs typeface="メイリオ" pitchFamily="50" charset="-128"/>
            </a:endParaRPr>
          </a:p>
          <a:p>
            <a:pPr eaLnBrk="1" fontAlgn="auto" hangingPunct="1">
              <a:spcAft>
                <a:spcPts val="0"/>
              </a:spcAft>
              <a:buNone/>
              <a:defRPr/>
            </a:pPr>
            <a:r>
              <a:rPr lang="ja-JP" altLang="en-US" dirty="0">
                <a:latin typeface="Meiryo UI" panose="020B0604030504040204" pitchFamily="50" charset="-128"/>
                <a:ea typeface="Meiryo UI" panose="020B0604030504040204" pitchFamily="50" charset="-128"/>
                <a:cs typeface="メイリオ" pitchFamily="50" charset="-128"/>
              </a:rPr>
              <a:t>＜運動部の活動＞</a:t>
            </a:r>
            <a:endParaRPr lang="ja-JP" altLang="en-US" i="0" dirty="0">
              <a:latin typeface="Meiryo UI" panose="020B0604030504040204" pitchFamily="50" charset="-128"/>
              <a:ea typeface="Meiryo UI" panose="020B0604030504040204" pitchFamily="50" charset="-128"/>
              <a:cs typeface="メイリオ" pitchFamily="50" charset="-128"/>
            </a:endParaRPr>
          </a:p>
        </p:txBody>
      </p:sp>
      <p:sp>
        <p:nvSpPr>
          <p:cNvPr id="6" name="テキスト ボックス 5">
            <a:extLst>
              <a:ext uri="{FF2B5EF4-FFF2-40B4-BE49-F238E27FC236}">
                <a16:creationId xmlns:a16="http://schemas.microsoft.com/office/drawing/2014/main" id="{E7002C24-1F3A-4270-84FB-FBB7BB0773F8}"/>
              </a:ext>
            </a:extLst>
          </p:cNvPr>
          <p:cNvSpPr txBox="1"/>
          <p:nvPr/>
        </p:nvSpPr>
        <p:spPr>
          <a:xfrm>
            <a:off x="2306472" y="6379360"/>
            <a:ext cx="10085696" cy="461665"/>
          </a:xfrm>
          <a:prstGeom prst="rect">
            <a:avLst/>
          </a:prstGeom>
          <a:noFill/>
        </p:spPr>
        <p:txBody>
          <a:bodyPr wrap="square" rtlCol="0">
            <a:spAutoFit/>
          </a:bodyPr>
          <a:lstStyle/>
          <a:p>
            <a:r>
              <a:rPr lang="ja-JP" altLang="en-US" sz="2400" dirty="0">
                <a:latin typeface="ＭＳ Ｐゴシック" pitchFamily="50" charset="-128"/>
                <a:ea typeface="ＭＳ Ｐゴシック" pitchFamily="50" charset="-128"/>
              </a:rPr>
              <a:t>高等学校学習指導要領（平成３０年告示）解説　保健体育　体育編　</a:t>
            </a:r>
            <a:r>
              <a:rPr lang="en-US" altLang="ja-JP" sz="2400" dirty="0">
                <a:latin typeface="ＭＳ Ｐゴシック" pitchFamily="50" charset="-128"/>
                <a:ea typeface="ＭＳ Ｐゴシック" pitchFamily="50" charset="-128"/>
              </a:rPr>
              <a:t>P</a:t>
            </a:r>
            <a:r>
              <a:rPr lang="ja-JP" altLang="en-US" sz="2400" dirty="0">
                <a:latin typeface="ＭＳ Ｐゴシック" pitchFamily="50" charset="-128"/>
                <a:ea typeface="ＭＳ Ｐゴシック" pitchFamily="50" charset="-128"/>
              </a:rPr>
              <a:t>２３３</a:t>
            </a:r>
            <a:endParaRPr kumimoji="1" lang="ja-JP" altLang="en-US" sz="2400" dirty="0"/>
          </a:p>
        </p:txBody>
      </p:sp>
      <p:sp>
        <p:nvSpPr>
          <p:cNvPr id="7" name="四角形: 角を丸くする 6">
            <a:extLst>
              <a:ext uri="{FF2B5EF4-FFF2-40B4-BE49-F238E27FC236}">
                <a16:creationId xmlns:a16="http://schemas.microsoft.com/office/drawing/2014/main" id="{711B3291-AC55-4555-A087-2BBC83CD2BE9}"/>
              </a:ext>
            </a:extLst>
          </p:cNvPr>
          <p:cNvSpPr/>
          <p:nvPr/>
        </p:nvSpPr>
        <p:spPr>
          <a:xfrm>
            <a:off x="253270" y="5637704"/>
            <a:ext cx="11424203" cy="57396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Meiryo UI" panose="020B0604030504040204" pitchFamily="50" charset="-128"/>
                <a:ea typeface="Meiryo UI" panose="020B0604030504040204" pitchFamily="50" charset="-128"/>
              </a:rPr>
              <a:t>部活動は、豊かな学校生活を経験する効果的な活動</a:t>
            </a:r>
          </a:p>
        </p:txBody>
      </p:sp>
      <p:sp>
        <p:nvSpPr>
          <p:cNvPr id="9" name="正方形/長方形 8">
            <a:extLst>
              <a:ext uri="{FF2B5EF4-FFF2-40B4-BE49-F238E27FC236}">
                <a16:creationId xmlns:a16="http://schemas.microsoft.com/office/drawing/2014/main" id="{EB541AB8-3CBD-4C33-B5E3-5F884657475D}"/>
              </a:ext>
            </a:extLst>
          </p:cNvPr>
          <p:cNvSpPr/>
          <p:nvPr/>
        </p:nvSpPr>
        <p:spPr>
          <a:xfrm>
            <a:off x="0" y="-14907"/>
            <a:ext cx="2658100"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１　部活動について</a:t>
            </a:r>
          </a:p>
        </p:txBody>
      </p:sp>
      <p:pic>
        <p:nvPicPr>
          <p:cNvPr id="2" name="録音したサウンド">
            <a:hlinkClick r:id="" action="ppaction://media"/>
            <a:extLst>
              <a:ext uri="{FF2B5EF4-FFF2-40B4-BE49-F238E27FC236}">
                <a16:creationId xmlns:a16="http://schemas.microsoft.com/office/drawing/2014/main" id="{C0BD877F-9DC1-DA45-4C5A-2DA488CFC2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41614" y="6208356"/>
            <a:ext cx="487363" cy="487363"/>
          </a:xfrm>
          <a:prstGeom prst="rect">
            <a:avLst/>
          </a:prstGeom>
        </p:spPr>
      </p:pic>
    </p:spTree>
    <p:custDataLst>
      <p:tags r:id="rId1"/>
    </p:custDataLst>
    <p:extLst>
      <p:ext uri="{BB962C8B-B14F-4D97-AF65-F5344CB8AC3E}">
        <p14:creationId xmlns:p14="http://schemas.microsoft.com/office/powerpoint/2010/main" val="3643591797"/>
      </p:ext>
    </p:extLst>
  </p:cSld>
  <p:clrMapOvr>
    <a:masterClrMapping/>
  </p:clrMapOvr>
  <mc:AlternateContent xmlns:mc="http://schemas.openxmlformats.org/markup-compatibility/2006">
    <mc:Choice xmlns:p14="http://schemas.microsoft.com/office/powerpoint/2010/main" Requires="p14">
      <p:transition spd="med" p14:dur="700" advClick="0" advTm="26000">
        <p:fade/>
      </p:transition>
    </mc:Choice>
    <mc:Fallback>
      <p:transition spd="med"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317">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6392" y="544323"/>
            <a:ext cx="7704856" cy="584775"/>
          </a:xfrm>
          <a:prstGeom prst="rect">
            <a:avLst/>
          </a:prstGeom>
          <a:noFill/>
        </p:spPr>
        <p:txBody>
          <a:bodyPr wrap="square" rtlCol="0">
            <a:spAutoFit/>
          </a:bodyPr>
          <a:lstStyle/>
          <a:p>
            <a:r>
              <a:rPr lang="ja-JP" altLang="en-US" sz="3200" b="1" u="sng" dirty="0">
                <a:latin typeface="Meiryo UI" panose="020B0604030504040204" pitchFamily="50" charset="-128"/>
                <a:ea typeface="Meiryo UI" panose="020B0604030504040204" pitchFamily="50" charset="-128"/>
              </a:rPr>
              <a:t>学習指導要領解説　保健体育編では</a:t>
            </a:r>
            <a:endParaRPr kumimoji="1" lang="ja-JP" altLang="en-US" sz="3200" b="1"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B26ACE2-E6E7-4BFB-9113-C3C14E827D82}"/>
              </a:ext>
            </a:extLst>
          </p:cNvPr>
          <p:cNvSpPr/>
          <p:nvPr/>
        </p:nvSpPr>
        <p:spPr>
          <a:xfrm>
            <a:off x="0" y="-14907"/>
            <a:ext cx="2658100" cy="400110"/>
          </a:xfrm>
          <a:prstGeom prst="rect">
            <a:avLst/>
          </a:prstGeom>
        </p:spPr>
        <p:txBody>
          <a:bodyPr wrap="non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〇　１　部活動について</a:t>
            </a:r>
          </a:p>
        </p:txBody>
      </p:sp>
      <p:sp>
        <p:nvSpPr>
          <p:cNvPr id="2" name="四角形: 角を丸くする 1">
            <a:extLst>
              <a:ext uri="{FF2B5EF4-FFF2-40B4-BE49-F238E27FC236}">
                <a16:creationId xmlns:a16="http://schemas.microsoft.com/office/drawing/2014/main" id="{82519A36-5746-4695-A407-188349DB36BC}"/>
              </a:ext>
            </a:extLst>
          </p:cNvPr>
          <p:cNvSpPr/>
          <p:nvPr/>
        </p:nvSpPr>
        <p:spPr>
          <a:xfrm>
            <a:off x="409434" y="1770920"/>
            <a:ext cx="11368584" cy="914400"/>
          </a:xfrm>
          <a:prstGeom prst="roundRect">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ln w="0"/>
                <a:solidFill>
                  <a:schemeClr val="tx1"/>
                </a:solidFill>
                <a:latin typeface="Meiryo UI" panose="020B0604030504040204" pitchFamily="50" charset="-128"/>
                <a:ea typeface="Meiryo UI" panose="020B0604030504040204" pitchFamily="50" charset="-128"/>
              </a:rPr>
              <a:t>〇　好ましい人間関係を育てる</a:t>
            </a:r>
          </a:p>
        </p:txBody>
      </p:sp>
      <p:sp>
        <p:nvSpPr>
          <p:cNvPr id="9" name="四角形: 角を丸くする 8">
            <a:extLst>
              <a:ext uri="{FF2B5EF4-FFF2-40B4-BE49-F238E27FC236}">
                <a16:creationId xmlns:a16="http://schemas.microsoft.com/office/drawing/2014/main" id="{0A9F3728-E3DA-4BA6-932E-BF08766A186A}"/>
              </a:ext>
            </a:extLst>
          </p:cNvPr>
          <p:cNvSpPr/>
          <p:nvPr/>
        </p:nvSpPr>
        <p:spPr>
          <a:xfrm>
            <a:off x="409434" y="2855445"/>
            <a:ext cx="11368584" cy="914400"/>
          </a:xfrm>
          <a:prstGeom prst="roundRect">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ln w="0"/>
                <a:solidFill>
                  <a:schemeClr val="tx1"/>
                </a:solidFill>
                <a:latin typeface="Meiryo UI" panose="020B0604030504040204" pitchFamily="50" charset="-128"/>
                <a:ea typeface="Meiryo UI" panose="020B0604030504040204" pitchFamily="50" charset="-128"/>
              </a:rPr>
              <a:t>〇　生徒の自主性を尊重する</a:t>
            </a:r>
            <a:endParaRPr kumimoji="1" lang="ja-JP" altLang="en-US" sz="44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88FC3107-5538-46BB-B241-DB3C1D1034BD}"/>
              </a:ext>
            </a:extLst>
          </p:cNvPr>
          <p:cNvSpPr/>
          <p:nvPr/>
        </p:nvSpPr>
        <p:spPr>
          <a:xfrm>
            <a:off x="409434" y="3939970"/>
            <a:ext cx="11368584" cy="914400"/>
          </a:xfrm>
          <a:prstGeom prst="roundRect">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ln w="0"/>
                <a:solidFill>
                  <a:schemeClr val="tx1"/>
                </a:solidFill>
                <a:latin typeface="Meiryo UI" panose="020B0604030504040204" pitchFamily="50" charset="-128"/>
                <a:ea typeface="Meiryo UI" panose="020B0604030504040204" pitchFamily="50" charset="-128"/>
              </a:rPr>
              <a:t>〇　勝つことのみを目指す活動にならないようにする</a:t>
            </a:r>
            <a:endParaRPr kumimoji="1" lang="ja-JP" altLang="en-US" sz="44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8" name="Rectangle 2">
            <a:extLst>
              <a:ext uri="{FF2B5EF4-FFF2-40B4-BE49-F238E27FC236}">
                <a16:creationId xmlns:a16="http://schemas.microsoft.com/office/drawing/2014/main" id="{5B6CF5A7-5AE0-420E-B497-EE9044E3C325}"/>
              </a:ext>
            </a:extLst>
          </p:cNvPr>
          <p:cNvSpPr txBox="1">
            <a:spLocks noChangeArrowheads="1"/>
          </p:cNvSpPr>
          <p:nvPr/>
        </p:nvSpPr>
        <p:spPr>
          <a:xfrm>
            <a:off x="176392" y="1194658"/>
            <a:ext cx="8886825" cy="576262"/>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None/>
              <a:defRPr/>
            </a:pPr>
            <a:r>
              <a:rPr lang="ja-JP" altLang="en-US" dirty="0">
                <a:latin typeface="Meiryo UI" panose="020B0604030504040204" pitchFamily="50" charset="-128"/>
                <a:ea typeface="Meiryo UI" panose="020B0604030504040204" pitchFamily="50" charset="-128"/>
                <a:cs typeface="メイリオ" pitchFamily="50" charset="-128"/>
              </a:rPr>
              <a:t>〇　配慮すること</a:t>
            </a:r>
          </a:p>
        </p:txBody>
      </p:sp>
      <p:sp>
        <p:nvSpPr>
          <p:cNvPr id="11" name="四角形: 角を丸くする 10">
            <a:extLst>
              <a:ext uri="{FF2B5EF4-FFF2-40B4-BE49-F238E27FC236}">
                <a16:creationId xmlns:a16="http://schemas.microsoft.com/office/drawing/2014/main" id="{D6DB2863-52E1-494F-BC02-407BB282E556}"/>
              </a:ext>
            </a:extLst>
          </p:cNvPr>
          <p:cNvSpPr/>
          <p:nvPr/>
        </p:nvSpPr>
        <p:spPr>
          <a:xfrm>
            <a:off x="409434" y="5024495"/>
            <a:ext cx="11368584" cy="1643497"/>
          </a:xfrm>
          <a:prstGeom prst="roundRect">
            <a:avLst/>
          </a:prstGeom>
          <a:solidFill>
            <a:schemeClr val="bg1"/>
          </a:solid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ln w="0"/>
                <a:solidFill>
                  <a:schemeClr val="tx1"/>
                </a:solidFill>
                <a:latin typeface="Meiryo UI" panose="020B0604030504040204" pitchFamily="50" charset="-128"/>
                <a:ea typeface="Meiryo UI" panose="020B0604030504040204" pitchFamily="50" charset="-128"/>
              </a:rPr>
              <a:t>〇　生徒自らが練習計画等について、定期的に</a:t>
            </a:r>
            <a:endParaRPr kumimoji="1" lang="en-US" altLang="ja-JP" sz="4400" dirty="0">
              <a:ln w="0"/>
              <a:solidFill>
                <a:schemeClr val="tx1"/>
              </a:solidFill>
              <a:latin typeface="Meiryo UI" panose="020B0604030504040204" pitchFamily="50" charset="-128"/>
              <a:ea typeface="Meiryo UI" panose="020B0604030504040204" pitchFamily="50" charset="-128"/>
            </a:endParaRPr>
          </a:p>
          <a:p>
            <a:r>
              <a:rPr kumimoji="1" lang="ja-JP" altLang="en-US" sz="4400" dirty="0">
                <a:ln w="0"/>
                <a:solidFill>
                  <a:schemeClr val="tx1"/>
                </a:solidFill>
                <a:latin typeface="Meiryo UI" panose="020B0604030504040204" pitchFamily="50" charset="-128"/>
                <a:ea typeface="Meiryo UI" panose="020B0604030504040204" pitchFamily="50" charset="-128"/>
              </a:rPr>
              <a:t>　　 意見交換をする場を設定する</a:t>
            </a:r>
            <a:endParaRPr kumimoji="1" lang="ja-JP" altLang="en-US" sz="44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B890474E-D7FE-41E0-C3D3-E3F44B85EE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4336" y="6180629"/>
            <a:ext cx="487363" cy="487363"/>
          </a:xfrm>
          <a:prstGeom prst="rect">
            <a:avLst/>
          </a:prstGeom>
        </p:spPr>
      </p:pic>
    </p:spTree>
    <p:extLst>
      <p:ext uri="{BB962C8B-B14F-4D97-AF65-F5344CB8AC3E}">
        <p14:creationId xmlns:p14="http://schemas.microsoft.com/office/powerpoint/2010/main" val="678768957"/>
      </p:ext>
    </p:extLst>
  </p:cSld>
  <p:clrMapOvr>
    <a:masterClrMapping/>
  </p:clrMapOvr>
  <mc:AlternateContent xmlns:mc="http://schemas.openxmlformats.org/markup-compatibility/2006">
    <mc:Choice xmlns:p14="http://schemas.microsoft.com/office/powerpoint/2010/main" Requires="p14">
      <p:transition spd="med" p14:dur="700" advClick="0" advTm="32000">
        <p:fade/>
      </p:transition>
    </mc:Choice>
    <mc:Fallback>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537">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10.xml><?xml version="1.0" encoding="utf-8"?>
<p:tagLst xmlns:a="http://schemas.openxmlformats.org/drawingml/2006/main" xmlns:r="http://schemas.openxmlformats.org/officeDocument/2006/relationships" xmlns:p="http://schemas.openxmlformats.org/presentationml/2006/main">
  <p:tag name="TIMING" val="|0.5|4.5"/>
</p:tagLst>
</file>

<file path=ppt/tags/tag11.xml><?xml version="1.0" encoding="utf-8"?>
<p:tagLst xmlns:a="http://schemas.openxmlformats.org/drawingml/2006/main" xmlns:r="http://schemas.openxmlformats.org/officeDocument/2006/relationships" xmlns:p="http://schemas.openxmlformats.org/presentationml/2006/main">
  <p:tag name="TIMING" val="|0.5|4.5"/>
</p:tagLst>
</file>

<file path=ppt/tags/tag12.xml><?xml version="1.0" encoding="utf-8"?>
<p:tagLst xmlns:a="http://schemas.openxmlformats.org/drawingml/2006/main" xmlns:r="http://schemas.openxmlformats.org/officeDocument/2006/relationships" xmlns:p="http://schemas.openxmlformats.org/presentationml/2006/main">
  <p:tag name="TIMING" val="|0.5|4.5"/>
</p:tagLst>
</file>

<file path=ppt/tags/tag13.xml><?xml version="1.0" encoding="utf-8"?>
<p:tagLst xmlns:a="http://schemas.openxmlformats.org/drawingml/2006/main" xmlns:r="http://schemas.openxmlformats.org/officeDocument/2006/relationships" xmlns:p="http://schemas.openxmlformats.org/presentationml/2006/main">
  <p:tag name="TIMING" val="|19.1"/>
</p:tagLst>
</file>

<file path=ppt/tags/tag14.xml><?xml version="1.0" encoding="utf-8"?>
<p:tagLst xmlns:a="http://schemas.openxmlformats.org/drawingml/2006/main" xmlns:r="http://schemas.openxmlformats.org/officeDocument/2006/relationships" xmlns:p="http://schemas.openxmlformats.org/presentationml/2006/main">
  <p:tag name="TIMING" val="|0.5|4.5"/>
</p:tagLst>
</file>

<file path=ppt/tags/tag15.xml><?xml version="1.0" encoding="utf-8"?>
<p:tagLst xmlns:a="http://schemas.openxmlformats.org/drawingml/2006/main" xmlns:r="http://schemas.openxmlformats.org/officeDocument/2006/relationships" xmlns:p="http://schemas.openxmlformats.org/presentationml/2006/main">
  <p:tag name="TIMING" val="|0.5|4.5"/>
</p:tagLst>
</file>

<file path=ppt/tags/tag16.xml><?xml version="1.0" encoding="utf-8"?>
<p:tagLst xmlns:a="http://schemas.openxmlformats.org/drawingml/2006/main" xmlns:r="http://schemas.openxmlformats.org/officeDocument/2006/relationships" xmlns:p="http://schemas.openxmlformats.org/presentationml/2006/main">
  <p:tag name="TIMING" val="|19.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8|5.3"/>
</p:tagLst>
</file>

<file path=ppt/tags/tag4.xml><?xml version="1.0" encoding="utf-8"?>
<p:tagLst xmlns:a="http://schemas.openxmlformats.org/drawingml/2006/main" xmlns:r="http://schemas.openxmlformats.org/officeDocument/2006/relationships" xmlns:p="http://schemas.openxmlformats.org/presentationml/2006/main">
  <p:tag name="TIMING" val="|0.5|4.5"/>
</p:tagLst>
</file>

<file path=ppt/tags/tag5.xml><?xml version="1.0" encoding="utf-8"?>
<p:tagLst xmlns:a="http://schemas.openxmlformats.org/drawingml/2006/main" xmlns:r="http://schemas.openxmlformats.org/officeDocument/2006/relationships" xmlns:p="http://schemas.openxmlformats.org/presentationml/2006/main">
  <p:tag name="TIMING" val="|0.5|4.5"/>
</p:tagLst>
</file>

<file path=ppt/tags/tag6.xml><?xml version="1.0" encoding="utf-8"?>
<p:tagLst xmlns:a="http://schemas.openxmlformats.org/drawingml/2006/main" xmlns:r="http://schemas.openxmlformats.org/officeDocument/2006/relationships" xmlns:p="http://schemas.openxmlformats.org/presentationml/2006/main">
  <p:tag name="TIMING" val="|0.5|4.5"/>
</p:tagLst>
</file>

<file path=ppt/tags/tag7.xml><?xml version="1.0" encoding="utf-8"?>
<p:tagLst xmlns:a="http://schemas.openxmlformats.org/drawingml/2006/main" xmlns:r="http://schemas.openxmlformats.org/officeDocument/2006/relationships" xmlns:p="http://schemas.openxmlformats.org/presentationml/2006/main">
  <p:tag name="TIMING" val="|0.5|4.5"/>
</p:tagLst>
</file>

<file path=ppt/tags/tag8.xml><?xml version="1.0" encoding="utf-8"?>
<p:tagLst xmlns:a="http://schemas.openxmlformats.org/drawingml/2006/main" xmlns:r="http://schemas.openxmlformats.org/officeDocument/2006/relationships" xmlns:p="http://schemas.openxmlformats.org/presentationml/2006/main">
  <p:tag name="TIMING" val="|0.5|4.5"/>
</p:tagLst>
</file>

<file path=ppt/tags/tag9.xml><?xml version="1.0" encoding="utf-8"?>
<p:tagLst xmlns:a="http://schemas.openxmlformats.org/drawingml/2006/main" xmlns:r="http://schemas.openxmlformats.org/officeDocument/2006/relationships" xmlns:p="http://schemas.openxmlformats.org/presentationml/2006/main">
  <p:tag name="TIMING" val="|0.5|4.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トレーニング プレゼンテーション">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Office_16225307_TF03460604" id="{D290B4EA-BA3A-4A82-A6D0-88516EBF381F}" vid="{9197CDAD-B7F4-4E56-B992-C7243950EE17}"/>
    </a:ext>
  </a:extLst>
</a:theme>
</file>

<file path=ppt/theme/theme2.xml><?xml version="1.0" encoding="utf-8"?>
<a:theme xmlns:a="http://schemas.openxmlformats.org/drawingml/2006/main" name="Office テーマ">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17139</TotalTime>
  <Words>8665</Words>
  <Application>Microsoft Office PowerPoint</Application>
  <PresentationFormat>ワイド画面</PresentationFormat>
  <Paragraphs>650</Paragraphs>
  <Slides>50</Slides>
  <Notes>49</Notes>
  <HiddenSlides>0</HiddenSlides>
  <MMClips>49</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50</vt:i4>
      </vt:variant>
    </vt:vector>
  </HeadingPairs>
  <TitlesOfParts>
    <vt:vector size="61" baseType="lpstr">
      <vt:lpstr>BIZ UDPゴシック</vt:lpstr>
      <vt:lpstr>HG丸ｺﾞｼｯｸM-PRO</vt:lpstr>
      <vt:lpstr>Meiryo UI</vt:lpstr>
      <vt:lpstr>ＭＳ Ｐゴシック</vt:lpstr>
      <vt:lpstr>ＭＳ Ｐ明朝</vt:lpstr>
      <vt:lpstr>メイリオ</vt:lpstr>
      <vt:lpstr>Calibri</vt:lpstr>
      <vt:lpstr>Georgia</vt:lpstr>
      <vt:lpstr>Tahoma</vt:lpstr>
      <vt:lpstr>Wingdings 2</vt:lpstr>
      <vt:lpstr>トレーニング プレゼンテーション</vt:lpstr>
      <vt:lpstr>PowerPoint プレゼンテーション</vt:lpstr>
      <vt:lpstr>令和８年度　第１回 福岡県学校部活動指導員研修会　  「望ましい部活動指導の在り方」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なお、安全点検については、 「体育スポーツ活動に関する学校安全点検の指針」（令和７年３月（一部改訂）福岡県教育委員会）」を参考に実施すること。  特に移動式設備・用具については確実に固定するとともに、保管時も転倒等の防止策を講じること。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トレーニング プレゼンテーションのタイトル</dc:title>
  <dc:creator>ひろみ</dc:creator>
  <cp:lastModifiedBy>推進室 総体</cp:lastModifiedBy>
  <cp:revision>390</cp:revision>
  <cp:lastPrinted>2026-05-25T08:51:43Z</cp:lastPrinted>
  <dcterms:created xsi:type="dcterms:W3CDTF">2020-05-14T06:33:16Z</dcterms:created>
  <dcterms:modified xsi:type="dcterms:W3CDTF">2026-05-28T09:25:37Z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